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B4F1-A541-4315-85C4-17D94815ACB7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B84D-E599-465E-B988-1E0D2BFDE2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Computer Communication Network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TIRUPATI M. GOSKULA</a:t>
            </a:r>
          </a:p>
          <a:p>
            <a:r>
              <a:rPr lang="en-US" sz="1800" b="1" dirty="0" smtClean="0"/>
              <a:t>ETC DEPARTMENT</a:t>
            </a:r>
          </a:p>
          <a:p>
            <a:r>
              <a:rPr lang="en-US" sz="1800" b="1" dirty="0" smtClean="0"/>
              <a:t>ANJUMAN COLLEGE OF ENGINEERING AND TECHNOLOGY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8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7499"/>
          </a:xfrm>
        </p:spPr>
        <p:txBody>
          <a:bodyPr/>
          <a:lstStyle/>
          <a:p>
            <a:r>
              <a:rPr lang="en-US" dirty="0"/>
              <a:t>Network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2353"/>
            <a:ext cx="7886700" cy="542912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 smtClean="0"/>
              <a:t>There are two types of </a:t>
            </a:r>
            <a:r>
              <a:rPr lang="en-US" sz="3000" b="1" dirty="0" smtClean="0"/>
              <a:t>transmission</a:t>
            </a:r>
            <a:r>
              <a:rPr lang="en-US" sz="3000" dirty="0" smtClean="0"/>
              <a:t> technology (subnet design):</a:t>
            </a:r>
          </a:p>
          <a:p>
            <a:pPr algn="just"/>
            <a:r>
              <a:rPr lang="en-US" sz="3000" b="1" dirty="0" smtClean="0"/>
              <a:t>Point-to-Point </a:t>
            </a:r>
            <a:r>
              <a:rPr lang="en-US" sz="3000" dirty="0" smtClean="0"/>
              <a:t>subnets: </a:t>
            </a:r>
            <a:r>
              <a:rPr lang="en-US" sz="3000" dirty="0"/>
              <a:t>Point-to-point links connect individual pairs of machines.</a:t>
            </a:r>
            <a:r>
              <a:rPr lang="en-US" sz="3000" dirty="0" smtClean="0"/>
              <a:t> (ex. Postal Service, mobile). </a:t>
            </a:r>
          </a:p>
          <a:p>
            <a:pPr lvl="1" algn="just"/>
            <a:r>
              <a:rPr lang="en-US" sz="3000" dirty="0" smtClean="0"/>
              <a:t>Unicasting </a:t>
            </a:r>
            <a:r>
              <a:rPr lang="en-US" sz="3000" dirty="0"/>
              <a:t>– </a:t>
            </a:r>
            <a:r>
              <a:rPr lang="en-US" sz="3000" dirty="0" smtClean="0"/>
              <a:t>one </a:t>
            </a:r>
            <a:r>
              <a:rPr lang="en-US" sz="3000" dirty="0"/>
              <a:t>sender and exactly one receiver</a:t>
            </a:r>
            <a:endParaRPr lang="en-US" sz="3000" dirty="0" smtClean="0"/>
          </a:p>
          <a:p>
            <a:pPr algn="just"/>
            <a:r>
              <a:rPr lang="en-US" sz="3000" b="1" dirty="0" smtClean="0"/>
              <a:t>Broadcast </a:t>
            </a:r>
            <a:r>
              <a:rPr lang="en-US" sz="3000" dirty="0" smtClean="0"/>
              <a:t>subnets: In this system a message is broadcast over the network and all machines have the possibility of receiving the message (ex. LAN, WAN).</a:t>
            </a:r>
          </a:p>
          <a:p>
            <a:pPr lvl="1" algn="just"/>
            <a:r>
              <a:rPr lang="en-US" sz="3000" dirty="0" smtClean="0"/>
              <a:t>Broadcasting </a:t>
            </a:r>
            <a:r>
              <a:rPr lang="en-US" sz="3000" dirty="0"/>
              <a:t>– </a:t>
            </a:r>
            <a:r>
              <a:rPr lang="en-US" sz="3000" dirty="0" smtClean="0"/>
              <a:t>received </a:t>
            </a:r>
            <a:r>
              <a:rPr lang="en-US" sz="3000" dirty="0"/>
              <a:t>and processed by every machine on the network</a:t>
            </a:r>
            <a:endParaRPr lang="en-US" sz="3000" dirty="0" smtClean="0"/>
          </a:p>
          <a:p>
            <a:pPr lvl="1" algn="just"/>
            <a:r>
              <a:rPr lang="en-US" sz="3000" dirty="0" smtClean="0"/>
              <a:t>Multicasting – received and processed by subset of machines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63"/>
          </a:xfrm>
        </p:spPr>
        <p:txBody>
          <a:bodyPr/>
          <a:lstStyle/>
          <a:p>
            <a:r>
              <a:rPr lang="en-US" dirty="0"/>
              <a:t>Network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5089"/>
            <a:ext cx="7886700" cy="5091875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Broadcast </a:t>
            </a:r>
            <a:r>
              <a:rPr lang="en-US" b="1" dirty="0" smtClean="0"/>
              <a:t>Sub-networks: </a:t>
            </a:r>
            <a:r>
              <a:rPr lang="en-US" dirty="0" smtClean="0"/>
              <a:t>These </a:t>
            </a:r>
            <a:r>
              <a:rPr lang="en-US" dirty="0"/>
              <a:t>are typically configured as either a </a:t>
            </a:r>
            <a:r>
              <a:rPr lang="en-US" b="1" dirty="0"/>
              <a:t>bus </a:t>
            </a:r>
            <a:r>
              <a:rPr lang="en-US" dirty="0"/>
              <a:t>or a </a:t>
            </a:r>
            <a:r>
              <a:rPr lang="en-US" b="1" dirty="0"/>
              <a:t>ring network</a:t>
            </a:r>
            <a:r>
              <a:rPr lang="en-US" dirty="0"/>
              <a:t>. They can be further </a:t>
            </a:r>
            <a:r>
              <a:rPr lang="en-US" dirty="0" smtClean="0"/>
              <a:t>classified as </a:t>
            </a:r>
            <a:r>
              <a:rPr lang="en-US" b="1" dirty="0"/>
              <a:t>Static </a:t>
            </a:r>
            <a:r>
              <a:rPr lang="en-US" dirty="0"/>
              <a:t>or </a:t>
            </a:r>
            <a:r>
              <a:rPr lang="en-US" b="1" dirty="0"/>
              <a:t>Dynamic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In </a:t>
            </a:r>
            <a:r>
              <a:rPr lang="en-US" b="1" dirty="0" smtClean="0"/>
              <a:t>static</a:t>
            </a:r>
            <a:r>
              <a:rPr lang="en-US" dirty="0" smtClean="0"/>
              <a:t> broadcast subnet the transmission is done turn by turn.</a:t>
            </a:r>
          </a:p>
          <a:p>
            <a:pPr lvl="1" algn="just"/>
            <a:r>
              <a:rPr lang="en-US" sz="2800" dirty="0" smtClean="0"/>
              <a:t>Advantage: No collision of message and hence no corruption of message</a:t>
            </a:r>
          </a:p>
          <a:p>
            <a:pPr lvl="1" algn="just"/>
            <a:r>
              <a:rPr lang="en-US" sz="2800" dirty="0" smtClean="0"/>
              <a:t>Limitation: In-sufficient use of network time</a:t>
            </a:r>
          </a:p>
          <a:p>
            <a:pPr algn="just"/>
            <a:r>
              <a:rPr lang="en-US" dirty="0"/>
              <a:t>In </a:t>
            </a:r>
            <a:r>
              <a:rPr lang="en-US" b="1" dirty="0" smtClean="0"/>
              <a:t>dynamic</a:t>
            </a:r>
            <a:r>
              <a:rPr lang="en-US" dirty="0" smtClean="0"/>
              <a:t> broadcast subnet the system </a:t>
            </a:r>
            <a:r>
              <a:rPr lang="en-US" dirty="0"/>
              <a:t>allows </a:t>
            </a:r>
            <a:r>
              <a:rPr lang="en-US" dirty="0" smtClean="0"/>
              <a:t>any station </a:t>
            </a:r>
            <a:r>
              <a:rPr lang="en-US" dirty="0"/>
              <a:t>to transmit at any time the network is free of traffic.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09" y="4964907"/>
            <a:ext cx="2058956" cy="16459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2155"/>
          </a:xfrm>
        </p:spPr>
        <p:txBody>
          <a:bodyPr/>
          <a:lstStyle/>
          <a:p>
            <a:r>
              <a:rPr lang="en-US" dirty="0"/>
              <a:t>Network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1"/>
            <a:ext cx="7886700" cy="5079683"/>
          </a:xfrm>
        </p:spPr>
        <p:txBody>
          <a:bodyPr>
            <a:normAutofit/>
          </a:bodyPr>
          <a:lstStyle/>
          <a:p>
            <a:pPr algn="just"/>
            <a:r>
              <a:rPr lang="en-US" sz="2900" b="1" dirty="0"/>
              <a:t>Point to Point </a:t>
            </a:r>
            <a:r>
              <a:rPr lang="en-US" sz="2900" b="1" dirty="0" smtClean="0"/>
              <a:t>Networks: </a:t>
            </a:r>
            <a:r>
              <a:rPr lang="en-US" sz="2900" dirty="0" smtClean="0"/>
              <a:t>The </a:t>
            </a:r>
            <a:r>
              <a:rPr lang="en-US" sz="2900" dirty="0"/>
              <a:t>second type of subnet, the point to point subnet, is mainly found in Wide Area </a:t>
            </a:r>
            <a:r>
              <a:rPr lang="en-US" sz="2900" dirty="0" smtClean="0"/>
              <a:t>Networks (</a:t>
            </a:r>
            <a:r>
              <a:rPr lang="en-US" sz="2900" dirty="0"/>
              <a:t>WANs</a:t>
            </a:r>
            <a:r>
              <a:rPr lang="en-US" sz="2900" dirty="0" smtClean="0"/>
              <a:t>).</a:t>
            </a:r>
          </a:p>
          <a:p>
            <a:pPr algn="just"/>
            <a:r>
              <a:rPr lang="en-US" sz="2900" dirty="0"/>
              <a:t>If possible, the point to point subnet transmits directly to the relevant station. If no direct route </a:t>
            </a:r>
            <a:r>
              <a:rPr lang="en-US" sz="2900" dirty="0" smtClean="0"/>
              <a:t>is available</a:t>
            </a:r>
            <a:r>
              <a:rPr lang="en-US" sz="2900" dirty="0"/>
              <a:t>, it will send the message to a "</a:t>
            </a:r>
            <a:r>
              <a:rPr lang="en-US" sz="2900" b="1" dirty="0"/>
              <a:t>switch</a:t>
            </a:r>
            <a:r>
              <a:rPr lang="en-US" sz="2900" dirty="0"/>
              <a:t>" which re-transmits the message to </a:t>
            </a:r>
            <a:r>
              <a:rPr lang="en-US" sz="2900" dirty="0" smtClean="0"/>
              <a:t>the destination</a:t>
            </a:r>
            <a:r>
              <a:rPr lang="en-US" sz="2900" dirty="0"/>
              <a:t>. </a:t>
            </a:r>
            <a:endParaRPr lang="en-US" sz="2900" dirty="0" smtClean="0"/>
          </a:p>
          <a:p>
            <a:pPr algn="just"/>
            <a:r>
              <a:rPr lang="en-US" sz="2900" dirty="0" smtClean="0"/>
              <a:t>The </a:t>
            </a:r>
            <a:r>
              <a:rPr lang="en-US" sz="2900" dirty="0"/>
              <a:t>best known example of this type of network is the telephone network (</a:t>
            </a:r>
            <a:r>
              <a:rPr lang="en-US" sz="2900" dirty="0" smtClean="0"/>
              <a:t>Public Switched </a:t>
            </a:r>
            <a:r>
              <a:rPr lang="en-US" sz="2900" dirty="0"/>
              <a:t>Telephone Network or </a:t>
            </a:r>
            <a:r>
              <a:rPr lang="en-US" sz="2900" dirty="0" smtClean="0"/>
              <a:t>PSTN).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564" y="4928570"/>
            <a:ext cx="2090795" cy="16459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3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7771"/>
          </a:xfrm>
        </p:spPr>
        <p:txBody>
          <a:bodyPr/>
          <a:lstStyle/>
          <a:p>
            <a:r>
              <a:rPr lang="en-US" dirty="0"/>
              <a:t>Network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897"/>
            <a:ext cx="7886700" cy="5648579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/>
              <a:t>In Point to point </a:t>
            </a:r>
            <a:r>
              <a:rPr lang="en-US" sz="3000" dirty="0"/>
              <a:t>model, </a:t>
            </a:r>
            <a:r>
              <a:rPr lang="en-US" sz="3000" dirty="0" smtClean="0"/>
              <a:t>nodes either </a:t>
            </a:r>
            <a:r>
              <a:rPr lang="en-US" sz="3000" dirty="0"/>
              <a:t>employ </a:t>
            </a:r>
            <a:r>
              <a:rPr lang="en-US" sz="3000" b="1" dirty="0"/>
              <a:t>circuit switching </a:t>
            </a:r>
            <a:r>
              <a:rPr lang="en-US" sz="3000" dirty="0"/>
              <a:t>or </a:t>
            </a:r>
            <a:r>
              <a:rPr lang="en-US" sz="3000" b="1" dirty="0"/>
              <a:t>packet switching</a:t>
            </a:r>
            <a:r>
              <a:rPr lang="en-US" sz="3000" dirty="0"/>
              <a:t>.</a:t>
            </a:r>
            <a:r>
              <a:rPr lang="en-US" sz="3000" dirty="0" smtClean="0"/>
              <a:t> </a:t>
            </a:r>
          </a:p>
          <a:p>
            <a:pPr algn="just"/>
            <a:r>
              <a:rPr lang="en-US" sz="3000" dirty="0"/>
              <a:t>In </a:t>
            </a:r>
            <a:r>
              <a:rPr lang="en-US" sz="3000" b="1" dirty="0"/>
              <a:t>circuit switching</a:t>
            </a:r>
            <a:r>
              <a:rPr lang="en-US" sz="3000" dirty="0"/>
              <a:t>, </a:t>
            </a:r>
            <a:endParaRPr lang="en-US" sz="3000" dirty="0" smtClean="0"/>
          </a:p>
          <a:p>
            <a:pPr lvl="1" algn="just"/>
            <a:r>
              <a:rPr lang="en-US" sz="3000" dirty="0" smtClean="0"/>
              <a:t>a dedicated communication </a:t>
            </a:r>
            <a:r>
              <a:rPr lang="en-US" sz="3000" dirty="0"/>
              <a:t>path is allocated between A and B, via a set of </a:t>
            </a:r>
            <a:r>
              <a:rPr lang="en-US" sz="3000" dirty="0" smtClean="0"/>
              <a:t>intermediate nodes.</a:t>
            </a:r>
          </a:p>
          <a:p>
            <a:pPr lvl="1" algn="just"/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/>
              <a:t>data is sent along the path as a continuous stream of bits</a:t>
            </a:r>
            <a:r>
              <a:rPr lang="en-US" sz="3000" dirty="0" smtClean="0"/>
              <a:t>.</a:t>
            </a:r>
            <a:endParaRPr lang="en-US" sz="3000" dirty="0"/>
          </a:p>
          <a:p>
            <a:pPr algn="just"/>
            <a:r>
              <a:rPr lang="en-US" sz="3000" dirty="0"/>
              <a:t>In </a:t>
            </a:r>
            <a:r>
              <a:rPr lang="en-US" sz="3000" b="1" dirty="0"/>
              <a:t>packet switching</a:t>
            </a:r>
            <a:r>
              <a:rPr lang="en-US" sz="3000" dirty="0" smtClean="0"/>
              <a:t>,</a:t>
            </a:r>
          </a:p>
          <a:p>
            <a:pPr lvl="1" algn="just"/>
            <a:r>
              <a:rPr lang="en-US" sz="3000" dirty="0"/>
              <a:t>data is divided into packets </a:t>
            </a:r>
            <a:r>
              <a:rPr lang="en-US" sz="3000" dirty="0" smtClean="0"/>
              <a:t>which </a:t>
            </a:r>
            <a:r>
              <a:rPr lang="en-US" sz="3000" dirty="0"/>
              <a:t>are sent from A to B via intermediate nodes</a:t>
            </a:r>
            <a:r>
              <a:rPr lang="en-US" sz="3000" dirty="0" smtClean="0"/>
              <a:t>.</a:t>
            </a:r>
          </a:p>
          <a:p>
            <a:pPr lvl="1" algn="just"/>
            <a:r>
              <a:rPr lang="en-US" sz="3000" dirty="0"/>
              <a:t>e</a:t>
            </a:r>
            <a:r>
              <a:rPr lang="en-US" sz="3000" dirty="0" smtClean="0"/>
              <a:t>ach </a:t>
            </a:r>
            <a:r>
              <a:rPr lang="en-US" sz="3000" dirty="0"/>
              <a:t>intermediate node temporarily stores the packet and waits for the </a:t>
            </a:r>
            <a:r>
              <a:rPr lang="en-US" sz="3000" dirty="0" smtClean="0"/>
              <a:t>receiving node </a:t>
            </a:r>
            <a:r>
              <a:rPr lang="en-US" sz="3000" dirty="0"/>
              <a:t>to become available to receive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6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6536"/>
          </a:xfrm>
        </p:spPr>
        <p:txBody>
          <a:bodyPr/>
          <a:lstStyle/>
          <a:p>
            <a:r>
              <a:rPr lang="en-US" dirty="0"/>
              <a:t>Network Hardware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324224"/>
            <a:ext cx="5486400" cy="52146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63"/>
          </a:xfrm>
        </p:spPr>
        <p:txBody>
          <a:bodyPr/>
          <a:lstStyle/>
          <a:p>
            <a:r>
              <a:rPr lang="en-US" dirty="0"/>
              <a:t>Network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5089"/>
            <a:ext cx="7886700" cy="50918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An alternative criterion for classifying networks is by </a:t>
            </a:r>
            <a:r>
              <a:rPr lang="en-US" sz="3200" b="1" dirty="0" smtClean="0"/>
              <a:t>scale</a:t>
            </a:r>
            <a:r>
              <a:rPr lang="en-US" sz="3200" dirty="0" smtClean="0"/>
              <a:t>.</a:t>
            </a:r>
            <a:r>
              <a:rPr lang="en-US" sz="3200" dirty="0"/>
              <a:t> Distance is </a:t>
            </a:r>
            <a:r>
              <a:rPr lang="en-US" sz="3200" dirty="0" smtClean="0"/>
              <a:t>important as </a:t>
            </a:r>
            <a:r>
              <a:rPr lang="en-US" sz="3200" dirty="0"/>
              <a:t>a classification metric because different technologies are used at </a:t>
            </a:r>
            <a:r>
              <a:rPr lang="en-US" sz="3200" dirty="0" smtClean="0"/>
              <a:t>different scales</a:t>
            </a:r>
            <a:r>
              <a:rPr lang="en-US" sz="3200" dirty="0"/>
              <a:t>.</a:t>
            </a:r>
            <a:endParaRPr lang="en-US" sz="3200" dirty="0" smtClean="0"/>
          </a:p>
          <a:p>
            <a:pPr lvl="1" algn="just"/>
            <a:r>
              <a:rPr lang="en-US" sz="3200" b="1" dirty="0" smtClean="0"/>
              <a:t>Personal Area Network </a:t>
            </a:r>
            <a:r>
              <a:rPr lang="en-US" sz="3200" dirty="0" smtClean="0"/>
              <a:t>(meant for one person)</a:t>
            </a:r>
          </a:p>
          <a:p>
            <a:pPr lvl="1" algn="just"/>
            <a:r>
              <a:rPr lang="en-US" sz="3200" b="1" dirty="0" smtClean="0"/>
              <a:t>Longer range Network</a:t>
            </a:r>
            <a:r>
              <a:rPr lang="en-US" sz="3200" dirty="0" smtClean="0"/>
              <a:t> – LAN, MAN, WAN</a:t>
            </a:r>
          </a:p>
          <a:p>
            <a:pPr lvl="1" algn="just"/>
            <a:r>
              <a:rPr lang="en-US" sz="3200" b="1" dirty="0" smtClean="0"/>
              <a:t>Internetwork</a:t>
            </a:r>
          </a:p>
          <a:p>
            <a:pPr algn="just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202" y="3532124"/>
            <a:ext cx="3743052" cy="3200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9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5579"/>
          </a:xfrm>
        </p:spPr>
        <p:txBody>
          <a:bodyPr/>
          <a:lstStyle/>
          <a:p>
            <a:r>
              <a:rPr lang="en-US" dirty="0" smtClean="0"/>
              <a:t>Network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0705"/>
            <a:ext cx="7886700" cy="5660771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Computer networks can be configured in a number of </a:t>
            </a:r>
            <a:r>
              <a:rPr lang="en-US" sz="3200" dirty="0" smtClean="0"/>
              <a:t>ways.</a:t>
            </a:r>
          </a:p>
          <a:p>
            <a:pPr algn="just"/>
            <a:r>
              <a:rPr lang="en-US" sz="3200" dirty="0"/>
              <a:t>Messages are broken into smaller units called </a:t>
            </a:r>
            <a:r>
              <a:rPr lang="en-US" sz="3200" b="1" dirty="0" smtClean="0"/>
              <a:t>packets </a:t>
            </a:r>
            <a:r>
              <a:rPr lang="en-US" sz="3200" dirty="0" smtClean="0"/>
              <a:t>for </a:t>
            </a:r>
            <a:r>
              <a:rPr lang="en-US" sz="3200" dirty="0"/>
              <a:t>transmission on a network</a:t>
            </a:r>
            <a:r>
              <a:rPr lang="en-US" sz="3200" dirty="0" smtClean="0"/>
              <a:t>.</a:t>
            </a:r>
          </a:p>
          <a:p>
            <a:pPr lvl="1" algn="just"/>
            <a:r>
              <a:rPr lang="en-US" sz="3200" b="1" dirty="0" smtClean="0"/>
              <a:t>Bus/Ring configuration: </a:t>
            </a:r>
            <a:r>
              <a:rPr lang="en-US" sz="3200" dirty="0" smtClean="0"/>
              <a:t>Each </a:t>
            </a:r>
            <a:r>
              <a:rPr lang="en-US" sz="3200" dirty="0"/>
              <a:t>packet of information is sent off around the ring on its own</a:t>
            </a:r>
            <a:r>
              <a:rPr lang="en-US" sz="3200" dirty="0" smtClean="0"/>
              <a:t>.</a:t>
            </a:r>
          </a:p>
          <a:p>
            <a:pPr lvl="1" algn="just"/>
            <a:r>
              <a:rPr lang="en-US" sz="3200" b="1" dirty="0" smtClean="0"/>
              <a:t>Complete network: </a:t>
            </a:r>
            <a:r>
              <a:rPr lang="en-US" sz="3200" dirty="0"/>
              <a:t>In </a:t>
            </a:r>
            <a:r>
              <a:rPr lang="en-US" sz="3200" dirty="0" smtClean="0"/>
              <a:t>this configuration </a:t>
            </a:r>
            <a:r>
              <a:rPr lang="en-US" sz="3200" dirty="0"/>
              <a:t>each station is connected directly to every other station on the network</a:t>
            </a:r>
            <a:r>
              <a:rPr lang="en-US" sz="3200" dirty="0" smtClean="0"/>
              <a:t>.</a:t>
            </a:r>
          </a:p>
          <a:p>
            <a:pPr lvl="1" algn="just"/>
            <a:r>
              <a:rPr lang="en-US" sz="3200" b="1" dirty="0" smtClean="0"/>
              <a:t>Loop: </a:t>
            </a:r>
            <a:r>
              <a:rPr lang="en-US" sz="3200" dirty="0"/>
              <a:t>Each packet is </a:t>
            </a:r>
            <a:r>
              <a:rPr lang="en-US" sz="3200" dirty="0" smtClean="0"/>
              <a:t>transmitted along </a:t>
            </a:r>
            <a:r>
              <a:rPr lang="en-US" sz="3200" dirty="0"/>
              <a:t>the line until it encounters a computer</a:t>
            </a:r>
            <a:r>
              <a:rPr lang="en-US" sz="3200" dirty="0" smtClean="0"/>
              <a:t>.</a:t>
            </a:r>
          </a:p>
          <a:p>
            <a:pPr lvl="1" algn="just"/>
            <a:r>
              <a:rPr lang="en-US" sz="3200" b="1" dirty="0" smtClean="0"/>
              <a:t>Tree</a:t>
            </a:r>
            <a:r>
              <a:rPr lang="en-US" sz="3200" dirty="0"/>
              <a:t>, </a:t>
            </a:r>
            <a:r>
              <a:rPr lang="en-US" sz="3200" b="1" dirty="0" smtClean="0"/>
              <a:t>Intersecting </a:t>
            </a:r>
            <a:r>
              <a:rPr lang="en-US" sz="3200" b="1" dirty="0"/>
              <a:t>loop </a:t>
            </a:r>
            <a:r>
              <a:rPr lang="en-US" sz="3200" dirty="0"/>
              <a:t>and </a:t>
            </a:r>
            <a:r>
              <a:rPr lang="en-US" sz="3200" b="1" dirty="0" smtClean="0"/>
              <a:t>Star </a:t>
            </a:r>
            <a:r>
              <a:rPr lang="en-US" sz="3200" dirty="0" smtClean="0"/>
              <a:t>configurations are same as above.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http://upload.wikimedia.org/wikipedia/commons/thumb/9/97/NetworkTopologies.svg/2000px-NetworkTopologi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007212"/>
            <a:ext cx="6172200" cy="40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6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 smtClean="0"/>
              <a:t>Personal Area Networks (PAN)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2960"/>
            <a:ext cx="7886700" cy="501400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PANs </a:t>
            </a:r>
            <a:r>
              <a:rPr lang="en-US" sz="3200" dirty="0" smtClean="0"/>
              <a:t>let </a:t>
            </a:r>
            <a:r>
              <a:rPr lang="en-US" sz="3200" dirty="0"/>
              <a:t>devices communicate over the range </a:t>
            </a:r>
            <a:r>
              <a:rPr lang="en-US" sz="3200" dirty="0" smtClean="0"/>
              <a:t>of a person (ex. Computer and its peripherals).</a:t>
            </a:r>
          </a:p>
          <a:p>
            <a:pPr algn="just"/>
            <a:r>
              <a:rPr lang="en-US" sz="3200" dirty="0"/>
              <a:t>PANs can also be built with other technologies that communicate over </a:t>
            </a:r>
            <a:r>
              <a:rPr lang="en-US" sz="3200" dirty="0" smtClean="0"/>
              <a:t>short ranges</a:t>
            </a:r>
            <a:r>
              <a:rPr lang="en-US" sz="3200" dirty="0"/>
              <a:t>, such as </a:t>
            </a:r>
            <a:r>
              <a:rPr lang="en-US" sz="3200" dirty="0" smtClean="0"/>
              <a:t>RFID, Bluetooth, etc..</a:t>
            </a:r>
          </a:p>
          <a:p>
            <a:pPr algn="just"/>
            <a:r>
              <a:rPr lang="en-US" sz="3200" dirty="0" smtClean="0"/>
              <a:t>These short range technologies use master-slave </a:t>
            </a:r>
          </a:p>
          <a:p>
            <a:pPr marL="0" indent="0" algn="just">
              <a:buNone/>
            </a:pPr>
            <a:r>
              <a:rPr lang="en-US" sz="3200" dirty="0" smtClean="0"/>
              <a:t>   paradigm.</a:t>
            </a:r>
          </a:p>
          <a:p>
            <a:pPr algn="just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86" y="4205838"/>
            <a:ext cx="2449202" cy="2560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9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Area Networks (LAN)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90755"/>
            <a:ext cx="7886700" cy="42210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7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Communication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Text Books: </a:t>
            </a: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1. Behrouz A. </a:t>
            </a:r>
            <a:r>
              <a:rPr lang="en-US" sz="3200" dirty="0" err="1" smtClean="0"/>
              <a:t>Forouzan</a:t>
            </a:r>
            <a:r>
              <a:rPr lang="en-US" sz="3200" smtClean="0"/>
              <a:t>, “Data </a:t>
            </a:r>
            <a:r>
              <a:rPr lang="en-US" sz="3200" dirty="0"/>
              <a:t>Communications and Networking</a:t>
            </a:r>
            <a:r>
              <a:rPr lang="en-US" sz="3200" dirty="0" smtClean="0"/>
              <a:t>”</a:t>
            </a: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2. </a:t>
            </a:r>
            <a:r>
              <a:rPr lang="en-US" sz="3200" b="1" dirty="0"/>
              <a:t>Andrew </a:t>
            </a:r>
            <a:r>
              <a:rPr lang="en-US" sz="3200" b="1" dirty="0" err="1"/>
              <a:t>Tenenbaum</a:t>
            </a:r>
            <a:r>
              <a:rPr lang="en-US" sz="3200" b="1" dirty="0"/>
              <a:t>, “Computer Networks</a:t>
            </a:r>
            <a:r>
              <a:rPr lang="en-US" sz="3200" b="1" dirty="0" smtClean="0"/>
              <a:t>”</a:t>
            </a:r>
          </a:p>
          <a:p>
            <a:pPr marL="0" indent="0" algn="just">
              <a:buNone/>
            </a:pPr>
            <a:r>
              <a:rPr lang="en-US" sz="3200" dirty="0" smtClean="0"/>
              <a:t>3</a:t>
            </a:r>
            <a:r>
              <a:rPr lang="en-US" sz="3200" dirty="0"/>
              <a:t>. Kurose &amp; Ross, “Computer Networking- A top Down Approach featuring the Internet</a:t>
            </a:r>
            <a:r>
              <a:rPr lang="en-US" sz="3200" dirty="0" smtClean="0"/>
              <a:t>”</a:t>
            </a: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4. William Stallings, “computer Networks and Cryptography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3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Local Area Networks (LAN)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LAN is a </a:t>
            </a:r>
            <a:r>
              <a:rPr lang="en-US" dirty="0" smtClean="0"/>
              <a:t>privately owned </a:t>
            </a:r>
            <a:r>
              <a:rPr lang="en-US" dirty="0"/>
              <a:t>network that operates within and nearby a single building like a home, </a:t>
            </a:r>
            <a:r>
              <a:rPr lang="en-US" dirty="0" smtClean="0"/>
              <a:t>office or </a:t>
            </a:r>
            <a:r>
              <a:rPr lang="en-US" dirty="0"/>
              <a:t>factory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LANs are widely used to connect personal computers and </a:t>
            </a:r>
            <a:r>
              <a:rPr lang="en-US" dirty="0" smtClean="0"/>
              <a:t>consumer electronics </a:t>
            </a:r>
            <a:r>
              <a:rPr lang="en-US" dirty="0"/>
              <a:t>to let them share resources (</a:t>
            </a:r>
            <a:r>
              <a:rPr lang="en-US" dirty="0" smtClean="0"/>
              <a:t>e</a:t>
            </a:r>
            <a:r>
              <a:rPr lang="en-US" dirty="0"/>
              <a:t>x</a:t>
            </a:r>
            <a:r>
              <a:rPr lang="en-US" dirty="0" smtClean="0"/>
              <a:t>. </a:t>
            </a:r>
            <a:r>
              <a:rPr lang="en-US" dirty="0"/>
              <a:t>printers) and exchange information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In another configuration it can be used as wireless LAN consisting of a radio modem and an antenna (Access Point).</a:t>
            </a:r>
          </a:p>
          <a:p>
            <a:pPr algn="just"/>
            <a:r>
              <a:rPr lang="en-US" dirty="0" smtClean="0"/>
              <a:t>Typically</a:t>
            </a:r>
            <a:r>
              <a:rPr lang="en-US" dirty="0"/>
              <a:t>, wired LANs run at speeds of 100 Mbps to 1 </a:t>
            </a:r>
            <a:r>
              <a:rPr lang="en-US" dirty="0" err="1"/>
              <a:t>Gbps</a:t>
            </a:r>
            <a:r>
              <a:rPr lang="en-US" dirty="0"/>
              <a:t>, have low </a:t>
            </a:r>
            <a:r>
              <a:rPr lang="en-US" dirty="0" smtClean="0"/>
              <a:t>delay (</a:t>
            </a:r>
            <a:r>
              <a:rPr lang="en-US" dirty="0"/>
              <a:t>microseconds or nanoseconds), and make very few errors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Newer LANs can </a:t>
            </a:r>
            <a:r>
              <a:rPr lang="en-US" dirty="0" smtClean="0"/>
              <a:t>operate at </a:t>
            </a:r>
            <a:r>
              <a:rPr lang="en-US" dirty="0"/>
              <a:t>up to 10 </a:t>
            </a:r>
            <a:r>
              <a:rPr lang="en-US" dirty="0" err="1"/>
              <a:t>Gbps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Various topologies are possible for LAN (bus-based, ring-based N/W)</a:t>
            </a:r>
          </a:p>
          <a:p>
            <a:pPr algn="just"/>
            <a:r>
              <a:rPr lang="en-US" dirty="0" smtClean="0"/>
              <a:t>Channel allocation can be Static or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9691"/>
          </a:xfrm>
        </p:spPr>
        <p:txBody>
          <a:bodyPr/>
          <a:lstStyle/>
          <a:p>
            <a:r>
              <a:rPr lang="en-US" dirty="0"/>
              <a:t>Metropolitan Area </a:t>
            </a:r>
            <a:r>
              <a:rPr lang="en-US" dirty="0" smtClean="0"/>
              <a:t>Networks (MAN)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817"/>
            <a:ext cx="7886700" cy="5526659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 </a:t>
            </a:r>
            <a:r>
              <a:rPr lang="en-US" sz="3200" dirty="0" smtClean="0"/>
              <a:t>MAN </a:t>
            </a:r>
            <a:r>
              <a:rPr lang="en-US" sz="3200" dirty="0"/>
              <a:t>is a network with a size between a LAN and </a:t>
            </a:r>
            <a:r>
              <a:rPr lang="en-US" sz="3200" dirty="0" smtClean="0"/>
              <a:t>a WAN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/>
            <a:r>
              <a:rPr lang="en-US" sz="3200" dirty="0" smtClean="0"/>
              <a:t>It </a:t>
            </a:r>
            <a:r>
              <a:rPr lang="en-US" sz="3200" dirty="0"/>
              <a:t>normally covers the area inside a town or a city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It is designed for </a:t>
            </a:r>
            <a:r>
              <a:rPr lang="en-US" sz="3200" dirty="0" smtClean="0"/>
              <a:t>customers who </a:t>
            </a:r>
            <a:r>
              <a:rPr lang="en-US" sz="3200" dirty="0"/>
              <a:t>need a high-speed connectivity, normally to the Internet, and have </a:t>
            </a:r>
            <a:r>
              <a:rPr lang="en-US" sz="3200" dirty="0" smtClean="0"/>
              <a:t>endpoints spread </a:t>
            </a:r>
            <a:r>
              <a:rPr lang="en-US" sz="3200" dirty="0"/>
              <a:t>over a city or part of </a:t>
            </a:r>
            <a:r>
              <a:rPr lang="en-US" sz="3200" dirty="0" smtClean="0"/>
              <a:t>city (ex. Cable </a:t>
            </a:r>
            <a:r>
              <a:rPr lang="en-US" sz="3200" dirty="0" err="1" smtClean="0"/>
              <a:t>tv</a:t>
            </a:r>
            <a:r>
              <a:rPr lang="en-US" sz="3200" dirty="0" smtClean="0"/>
              <a:t>, high speed internet access </a:t>
            </a:r>
            <a:r>
              <a:rPr lang="en-US" sz="3200" dirty="0" err="1" smtClean="0"/>
              <a:t>WiMax</a:t>
            </a:r>
            <a:r>
              <a:rPr lang="en-US" sz="3200" dirty="0" smtClean="0"/>
              <a:t>).</a:t>
            </a:r>
          </a:p>
          <a:p>
            <a:pPr algn="just"/>
            <a:r>
              <a:rPr lang="en-US" sz="3200" dirty="0" smtClean="0"/>
              <a:t>It may be private or public.</a:t>
            </a:r>
          </a:p>
          <a:p>
            <a:pPr algn="just"/>
            <a:r>
              <a:rPr lang="en-US" sz="3200" dirty="0" smtClean="0"/>
              <a:t>It support data &amp; voice.</a:t>
            </a:r>
          </a:p>
          <a:p>
            <a:pPr algn="just"/>
            <a:r>
              <a:rPr lang="en-US" sz="3200" dirty="0" smtClean="0"/>
              <a:t>It has one or more cable and does not contain switching element.</a:t>
            </a:r>
          </a:p>
          <a:p>
            <a:pPr algn="just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2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Metropolitan Area Networks (MAN)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880" y="1690688"/>
            <a:ext cx="6858000" cy="5028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3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 smtClean="0"/>
              <a:t>Wide Area Networks (WAN)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599811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 </a:t>
            </a:r>
            <a:r>
              <a:rPr lang="en-US" sz="3200" b="1" dirty="0"/>
              <a:t>WAN </a:t>
            </a:r>
            <a:r>
              <a:rPr lang="en-US" sz="3200" dirty="0" smtClean="0"/>
              <a:t>spans </a:t>
            </a:r>
            <a:r>
              <a:rPr lang="en-US" sz="3200" dirty="0"/>
              <a:t>a large geographical area, often </a:t>
            </a:r>
            <a:r>
              <a:rPr lang="en-US" sz="3200" dirty="0" smtClean="0"/>
              <a:t>a country </a:t>
            </a:r>
            <a:r>
              <a:rPr lang="en-US" sz="3200" dirty="0"/>
              <a:t>or continent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It is available in two configurations namely switched WAN and </a:t>
            </a:r>
            <a:r>
              <a:rPr lang="en-US" sz="3200" dirty="0" err="1" smtClean="0"/>
              <a:t>poit</a:t>
            </a:r>
            <a:r>
              <a:rPr lang="en-US" sz="3200" dirty="0" smtClean="0"/>
              <a:t>-to-point WAN.</a:t>
            </a:r>
          </a:p>
          <a:p>
            <a:pPr algn="just"/>
            <a:r>
              <a:rPr lang="en-US" sz="3200" dirty="0"/>
              <a:t>The switched WAN connects the end systems, which usually comprise a router (</a:t>
            </a:r>
            <a:r>
              <a:rPr lang="en-US" sz="3200" dirty="0" smtClean="0"/>
              <a:t>internetworking connecting </a:t>
            </a:r>
            <a:r>
              <a:rPr lang="en-US" sz="3200" dirty="0"/>
              <a:t>device) that connects to another LAN or </a:t>
            </a:r>
            <a:r>
              <a:rPr lang="en-US" sz="3200" dirty="0" smtClean="0"/>
              <a:t>WAN (ex. ATM).</a:t>
            </a:r>
          </a:p>
          <a:p>
            <a:pPr algn="just"/>
            <a:r>
              <a:rPr lang="en-US" sz="3200" dirty="0"/>
              <a:t>The </a:t>
            </a:r>
            <a:r>
              <a:rPr lang="en-US" sz="3200" dirty="0" smtClean="0"/>
              <a:t>point-to-point WAN </a:t>
            </a:r>
            <a:r>
              <a:rPr lang="en-US" sz="3200" dirty="0"/>
              <a:t>is normally a line leased from a telephone or cable TV provider that connects </a:t>
            </a:r>
            <a:r>
              <a:rPr lang="en-US" sz="3200" dirty="0" smtClean="0"/>
              <a:t>a home </a:t>
            </a:r>
            <a:r>
              <a:rPr lang="en-US" sz="3200" dirty="0"/>
              <a:t>computer or a small LAN to an Internet service provider (</a:t>
            </a:r>
            <a:r>
              <a:rPr lang="en-US" sz="3200" dirty="0" err="1"/>
              <a:t>lSP</a:t>
            </a:r>
            <a:r>
              <a:rPr lang="en-US" sz="3200" dirty="0"/>
              <a:t>).</a:t>
            </a:r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6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Area Networks (WAN)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205" y="1418148"/>
            <a:ext cx="5486400" cy="51207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8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63"/>
          </a:xfrm>
        </p:spPr>
        <p:txBody>
          <a:bodyPr/>
          <a:lstStyle/>
          <a:p>
            <a:r>
              <a:rPr lang="en-US" dirty="0" smtClean="0"/>
              <a:t>Internetworks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5089"/>
            <a:ext cx="7886700" cy="509187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 collection of interconnected </a:t>
            </a:r>
            <a:r>
              <a:rPr lang="en-US" sz="3200" dirty="0" smtClean="0"/>
              <a:t>networks is </a:t>
            </a:r>
            <a:r>
              <a:rPr lang="en-US" sz="3200" dirty="0"/>
              <a:t>called an </a:t>
            </a:r>
            <a:r>
              <a:rPr lang="en-US" sz="3200" b="1" dirty="0"/>
              <a:t>internetwork </a:t>
            </a:r>
            <a:r>
              <a:rPr lang="en-US" sz="3200" dirty="0"/>
              <a:t>or </a:t>
            </a:r>
            <a:r>
              <a:rPr lang="en-US" sz="3200" b="1" dirty="0"/>
              <a:t>internet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Connecting a </a:t>
            </a:r>
            <a:r>
              <a:rPr lang="en-US" sz="3200" dirty="0"/>
              <a:t>LAN and a WAN or connecting two LANs is the usual way to form an </a:t>
            </a:r>
            <a:r>
              <a:rPr lang="en-US" sz="3200" dirty="0" smtClean="0"/>
              <a:t>internetwork.</a:t>
            </a:r>
          </a:p>
          <a:p>
            <a:pPr algn="just"/>
            <a:r>
              <a:rPr lang="en-US" sz="3200" dirty="0" smtClean="0"/>
              <a:t>People on one n/w can communicate with people on different n/w.</a:t>
            </a:r>
          </a:p>
          <a:p>
            <a:pPr algn="just"/>
            <a:r>
              <a:rPr lang="en-US" sz="3200" dirty="0" smtClean="0"/>
              <a:t>It is widely used to connect universities, government offices, companies and also private individuals.</a:t>
            </a:r>
          </a:p>
          <a:p>
            <a:pPr algn="just"/>
            <a:r>
              <a:rPr lang="en-US" sz="3200" dirty="0" smtClean="0"/>
              <a:t>Applications: Email, News, Remote login, file transfer, etc…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 smtClean="0"/>
              <a:t>Network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055299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The </a:t>
            </a:r>
            <a:r>
              <a:rPr lang="en-US" sz="3200" dirty="0" smtClean="0"/>
              <a:t>earlier </a:t>
            </a:r>
            <a:r>
              <a:rPr lang="en-US" sz="3200" dirty="0"/>
              <a:t>computer networks were designed with the hardware as the </a:t>
            </a:r>
            <a:r>
              <a:rPr lang="en-US" sz="3200" dirty="0" smtClean="0"/>
              <a:t>main concern </a:t>
            </a:r>
            <a:r>
              <a:rPr lang="en-US" sz="3200" dirty="0"/>
              <a:t>and the software as an afterthought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Now-a-days software are of prime importance and are highly structured.</a:t>
            </a:r>
          </a:p>
          <a:p>
            <a:pPr algn="just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347"/>
          </a:xfrm>
        </p:spPr>
        <p:txBody>
          <a:bodyPr/>
          <a:lstStyle/>
          <a:p>
            <a:r>
              <a:rPr lang="en-US" dirty="0"/>
              <a:t>Network Software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049" y="1630554"/>
            <a:ext cx="4800600" cy="50633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8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Protocols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Autofit/>
          </a:bodyPr>
          <a:lstStyle/>
          <a:p>
            <a:pPr algn="just"/>
            <a:r>
              <a:rPr lang="en-US" sz="3100" dirty="0" smtClean="0"/>
              <a:t>A </a:t>
            </a:r>
            <a:r>
              <a:rPr lang="en-US" sz="3100" b="1" dirty="0"/>
              <a:t>P</a:t>
            </a:r>
            <a:r>
              <a:rPr lang="en-US" sz="3100" b="1" dirty="0" smtClean="0"/>
              <a:t>rotocol</a:t>
            </a:r>
            <a:r>
              <a:rPr lang="en-US" sz="3100" dirty="0" smtClean="0"/>
              <a:t> </a:t>
            </a:r>
            <a:r>
              <a:rPr lang="en-US" sz="3100" dirty="0"/>
              <a:t>is a set of rules that govern </a:t>
            </a:r>
            <a:r>
              <a:rPr lang="en-US" sz="3100" dirty="0" smtClean="0"/>
              <a:t>data communications</a:t>
            </a:r>
          </a:p>
          <a:p>
            <a:pPr algn="just"/>
            <a:r>
              <a:rPr lang="en-US" sz="3100" dirty="0" smtClean="0"/>
              <a:t>A </a:t>
            </a:r>
            <a:r>
              <a:rPr lang="en-US" sz="3100" b="1" dirty="0"/>
              <a:t>P</a:t>
            </a:r>
            <a:r>
              <a:rPr lang="en-US" sz="3100" b="1" dirty="0" smtClean="0"/>
              <a:t>rotocol</a:t>
            </a:r>
            <a:r>
              <a:rPr lang="en-US" sz="3100" dirty="0" smtClean="0"/>
              <a:t> </a:t>
            </a:r>
            <a:r>
              <a:rPr lang="en-US" sz="3100" dirty="0"/>
              <a:t>defines: what is communicated, how it is </a:t>
            </a:r>
            <a:r>
              <a:rPr lang="en-US" sz="3100" dirty="0" smtClean="0"/>
              <a:t>communicated</a:t>
            </a:r>
            <a:r>
              <a:rPr lang="en-US" sz="3100" dirty="0"/>
              <a:t>, &amp; when </a:t>
            </a:r>
            <a:r>
              <a:rPr lang="en-US" sz="3100" dirty="0" smtClean="0"/>
              <a:t>it is communicated</a:t>
            </a:r>
          </a:p>
          <a:p>
            <a:pPr algn="just"/>
            <a:r>
              <a:rPr lang="en-US" sz="3100" dirty="0"/>
              <a:t>There are three elements of a protocol:</a:t>
            </a:r>
          </a:p>
          <a:p>
            <a:pPr lvl="1" algn="just"/>
            <a:r>
              <a:rPr lang="en-US" sz="3100" b="1" dirty="0" smtClean="0"/>
              <a:t>Syntax</a:t>
            </a:r>
            <a:r>
              <a:rPr lang="en-US" sz="3100" dirty="0"/>
              <a:t>: The term syntax refers to the </a:t>
            </a:r>
            <a:r>
              <a:rPr lang="en-US" sz="3100" b="1" dirty="0"/>
              <a:t>structure or format of the data</a:t>
            </a:r>
            <a:r>
              <a:rPr lang="en-US" sz="3100" dirty="0"/>
              <a:t>, meaning the order </a:t>
            </a:r>
            <a:r>
              <a:rPr lang="en-US" sz="3100" dirty="0" smtClean="0"/>
              <a:t>in which </a:t>
            </a:r>
            <a:r>
              <a:rPr lang="en-US" sz="3100" dirty="0"/>
              <a:t>they are presented.</a:t>
            </a:r>
          </a:p>
          <a:p>
            <a:pPr lvl="1" algn="just"/>
            <a:r>
              <a:rPr lang="en-US" sz="3100" b="1" dirty="0" smtClean="0"/>
              <a:t>Semantics</a:t>
            </a:r>
            <a:r>
              <a:rPr lang="en-US" sz="3100" dirty="0"/>
              <a:t>: The word semantics refers to the </a:t>
            </a:r>
            <a:r>
              <a:rPr lang="en-US" sz="3100" b="1" dirty="0"/>
              <a:t>meaning of each section of bits</a:t>
            </a:r>
            <a:r>
              <a:rPr lang="en-US" sz="3100" dirty="0"/>
              <a:t>. How is </a:t>
            </a:r>
            <a:r>
              <a:rPr lang="en-US" sz="3100" dirty="0" smtClean="0"/>
              <a:t>a particular </a:t>
            </a:r>
            <a:r>
              <a:rPr lang="en-US" sz="3100" dirty="0"/>
              <a:t>pattern to be interpreted, and what action is to be taken based on </a:t>
            </a:r>
            <a:r>
              <a:rPr lang="en-US" sz="3100" dirty="0" smtClean="0"/>
              <a:t>that interpretation</a:t>
            </a:r>
            <a:r>
              <a:rPr lang="en-US" sz="3100" dirty="0"/>
              <a:t>?</a:t>
            </a:r>
          </a:p>
          <a:p>
            <a:pPr lvl="1" algn="just"/>
            <a:r>
              <a:rPr lang="en-US" sz="3100" b="1" dirty="0" smtClean="0"/>
              <a:t>Timing</a:t>
            </a:r>
            <a:r>
              <a:rPr lang="en-US" sz="3100" dirty="0"/>
              <a:t>: The term timing refers to two characteristics: when data should be sent and </a:t>
            </a:r>
            <a:r>
              <a:rPr lang="en-US" sz="3100" dirty="0" smtClean="0"/>
              <a:t>how fast </a:t>
            </a:r>
            <a:r>
              <a:rPr lang="en-US" sz="3100" dirty="0"/>
              <a:t>they can be 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/>
              <a:t>Protocols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/>
              <a:t>Standards</a:t>
            </a:r>
            <a:r>
              <a:rPr lang="en-US" sz="3200" dirty="0"/>
              <a:t> provide guidelines to manufacturers, vendors, government agencies, and other </a:t>
            </a:r>
            <a:r>
              <a:rPr lang="en-US" sz="3200" dirty="0" smtClean="0"/>
              <a:t>service providers </a:t>
            </a:r>
            <a:r>
              <a:rPr lang="en-US" sz="3200" dirty="0"/>
              <a:t>to ensure the kind of interconnectivity necessary in today's </a:t>
            </a:r>
            <a:r>
              <a:rPr lang="en-US" sz="3200" dirty="0" smtClean="0"/>
              <a:t>marketplace </a:t>
            </a:r>
            <a:r>
              <a:rPr lang="en-US" sz="3200" dirty="0"/>
              <a:t>and </a:t>
            </a:r>
            <a:r>
              <a:rPr lang="en-US" sz="3200" dirty="0" smtClean="0"/>
              <a:t>in international </a:t>
            </a:r>
            <a:r>
              <a:rPr lang="en-US" sz="3200" dirty="0"/>
              <a:t>communication. </a:t>
            </a:r>
            <a:endParaRPr lang="en-US" sz="3200" dirty="0" smtClean="0"/>
          </a:p>
          <a:p>
            <a:pPr algn="just"/>
            <a:r>
              <a:rPr lang="en-US" sz="3200" b="1" dirty="0" smtClean="0"/>
              <a:t>Standards</a:t>
            </a:r>
            <a:r>
              <a:rPr lang="en-US" sz="3200" dirty="0" smtClean="0"/>
              <a:t> </a:t>
            </a:r>
            <a:r>
              <a:rPr lang="en-US" sz="3200" dirty="0"/>
              <a:t>are developed through the cooperation of </a:t>
            </a:r>
            <a:r>
              <a:rPr lang="en-US" sz="3200" dirty="0" smtClean="0"/>
              <a:t>standards creation </a:t>
            </a:r>
            <a:r>
              <a:rPr lang="en-US" sz="3200" dirty="0"/>
              <a:t>committees, forums, and government regulatory agencies. </a:t>
            </a:r>
            <a:endParaRPr lang="en-US" sz="3200" dirty="0" smtClean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various standard </a:t>
            </a:r>
            <a:r>
              <a:rPr lang="en-US" sz="3200" dirty="0" smtClean="0"/>
              <a:t>creation committees </a:t>
            </a:r>
            <a:r>
              <a:rPr lang="en-US" sz="3200" dirty="0"/>
              <a:t>are</a:t>
            </a:r>
            <a:r>
              <a:rPr lang="en-US" sz="3200" dirty="0" smtClean="0"/>
              <a:t>:</a:t>
            </a:r>
          </a:p>
          <a:p>
            <a:pPr lvl="1" algn="just"/>
            <a:r>
              <a:rPr lang="en-US" b="1" dirty="0"/>
              <a:t>International Organization for Standardization (ISO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International Telecommunication Union-Telecommunication </a:t>
            </a:r>
            <a:r>
              <a:rPr lang="en-US" b="1" dirty="0" smtClean="0"/>
              <a:t>Standards Sector </a:t>
            </a:r>
            <a:r>
              <a:rPr lang="en-US" b="1" dirty="0"/>
              <a:t>(ITU-T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American National Standards Institute (ANSI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Institute of Electrical and Electronics Engineers (IEEE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Electronic Industries Association (EIA)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3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/>
              <a:t>1. To </a:t>
            </a:r>
            <a:r>
              <a:rPr lang="en-US" sz="3200" dirty="0"/>
              <a:t>explain the basic concept of computer communication network. </a:t>
            </a:r>
          </a:p>
          <a:p>
            <a:pPr marL="0" indent="0" algn="just">
              <a:buNone/>
            </a:pPr>
            <a:r>
              <a:rPr lang="en-US" sz="3200" dirty="0"/>
              <a:t>2. To explain the computer network layer. </a:t>
            </a:r>
          </a:p>
          <a:p>
            <a:pPr marL="0" indent="0" algn="just">
              <a:buNone/>
            </a:pPr>
            <a:r>
              <a:rPr lang="en-US" sz="3200" dirty="0" smtClean="0"/>
              <a:t>3. </a:t>
            </a:r>
            <a:r>
              <a:rPr lang="en-US" sz="3200" dirty="0"/>
              <a:t>To explain IP addressing scheme. </a:t>
            </a:r>
          </a:p>
          <a:p>
            <a:pPr marL="0" indent="0" algn="just">
              <a:buNone/>
            </a:pPr>
            <a:r>
              <a:rPr lang="en-US" sz="3200" dirty="0"/>
              <a:t>4. To explain network process. </a:t>
            </a:r>
          </a:p>
          <a:p>
            <a:pPr marL="0" indent="0" algn="just">
              <a:buNone/>
            </a:pPr>
            <a:r>
              <a:rPr lang="en-US" sz="3200" dirty="0"/>
              <a:t>5. To study Hardware aspect of network communication. </a:t>
            </a:r>
          </a:p>
          <a:p>
            <a:pPr marL="0" indent="0" algn="just">
              <a:buNone/>
            </a:pPr>
            <a:r>
              <a:rPr lang="en-US" sz="3200" dirty="0"/>
              <a:t>6. To make selection of IEEE </a:t>
            </a:r>
            <a:r>
              <a:rPr lang="en-US" sz="3200" dirty="0" smtClean="0"/>
              <a:t>LAN </a:t>
            </a:r>
            <a:r>
              <a:rPr lang="en-US" sz="3200" dirty="0"/>
              <a:t>standards. </a:t>
            </a:r>
          </a:p>
          <a:p>
            <a:pPr marL="0" indent="0" algn="just">
              <a:buNone/>
            </a:pPr>
            <a:r>
              <a:rPr lang="en-US" sz="3200" dirty="0"/>
              <a:t>7. To explain network security &amp; administration.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7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Design Issues for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>
              <a:buClr>
                <a:srgbClr val="CC0000"/>
              </a:buClr>
            </a:pPr>
            <a:r>
              <a:rPr lang="en-US" altLang="en-US" sz="3000" dirty="0"/>
              <a:t>There are some key design issues occur in computer networks are present in several layers</a:t>
            </a:r>
          </a:p>
          <a:p>
            <a:pPr marL="685800" lvl="2" algn="just">
              <a:spcBef>
                <a:spcPts val="1000"/>
              </a:spcBef>
              <a:buClr>
                <a:srgbClr val="CC0000"/>
              </a:buClr>
            </a:pPr>
            <a:r>
              <a:rPr lang="en-US" altLang="en-US" sz="3200" dirty="0"/>
              <a:t>Addressing</a:t>
            </a:r>
          </a:p>
          <a:p>
            <a:pPr marL="685800" lvl="2" algn="just">
              <a:spcBef>
                <a:spcPts val="1000"/>
              </a:spcBef>
              <a:buClr>
                <a:srgbClr val="CC0000"/>
              </a:buClr>
            </a:pPr>
            <a:r>
              <a:rPr lang="en-US" altLang="en-US" sz="3200" dirty="0"/>
              <a:t>Error control</a:t>
            </a:r>
          </a:p>
          <a:p>
            <a:pPr marL="685800" lvl="2" algn="just">
              <a:spcBef>
                <a:spcPts val="1000"/>
              </a:spcBef>
              <a:buClr>
                <a:srgbClr val="CC0000"/>
              </a:buClr>
            </a:pPr>
            <a:r>
              <a:rPr lang="en-US" altLang="en-US" sz="3200" dirty="0"/>
              <a:t>Flow control</a:t>
            </a:r>
          </a:p>
          <a:p>
            <a:pPr marL="685800" lvl="2" algn="just">
              <a:spcBef>
                <a:spcPts val="1000"/>
              </a:spcBef>
              <a:buClr>
                <a:srgbClr val="CC0000"/>
              </a:buClr>
            </a:pPr>
            <a:r>
              <a:rPr lang="en-US" altLang="en-US" sz="3200" dirty="0"/>
              <a:t>Multiplexing</a:t>
            </a:r>
          </a:p>
          <a:p>
            <a:pPr marL="685800" lvl="2" algn="just">
              <a:spcBef>
                <a:spcPts val="1000"/>
              </a:spcBef>
              <a:buClr>
                <a:srgbClr val="CC0000"/>
              </a:buClr>
            </a:pPr>
            <a:r>
              <a:rPr lang="en-US" altLang="en-US" sz="3200" dirty="0" err="1"/>
              <a:t>Demultiplexing</a:t>
            </a:r>
            <a:endParaRPr lang="en-US" altLang="en-US" sz="3200" dirty="0"/>
          </a:p>
          <a:p>
            <a:pPr marL="685800" lvl="2" algn="just">
              <a:spcBef>
                <a:spcPts val="1000"/>
              </a:spcBef>
              <a:buClr>
                <a:srgbClr val="CC0000"/>
              </a:buClr>
            </a:pPr>
            <a:r>
              <a:rPr lang="en-US" altLang="en-US" sz="3200" dirty="0"/>
              <a:t> Routing</a:t>
            </a:r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Design Issues for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Addressing</a:t>
            </a:r>
            <a:r>
              <a:rPr lang="en-US" sz="3200" dirty="0"/>
              <a:t>: </a:t>
            </a:r>
            <a:r>
              <a:rPr lang="en-US" altLang="en-US" sz="3200" dirty="0"/>
              <a:t>Every layer needs a mechanism to identify senders and receivers</a:t>
            </a:r>
            <a:r>
              <a:rPr lang="en-US" altLang="en-US" sz="3200" dirty="0" smtClean="0"/>
              <a:t>.</a:t>
            </a:r>
          </a:p>
          <a:p>
            <a:pPr algn="just"/>
            <a:r>
              <a:rPr lang="en-US" altLang="en-US" sz="3200" b="1" dirty="0" smtClean="0"/>
              <a:t>Error Control</a:t>
            </a:r>
            <a:r>
              <a:rPr lang="en-US" altLang="en-US" sz="3200" dirty="0" smtClean="0"/>
              <a:t>: </a:t>
            </a:r>
            <a:r>
              <a:rPr lang="en-US" altLang="en-US" sz="3200" dirty="0"/>
              <a:t>Its an important issue because physical communication circuits are not perfect.</a:t>
            </a:r>
          </a:p>
          <a:p>
            <a:pPr lvl="1" algn="just"/>
            <a:r>
              <a:rPr lang="en-US" altLang="en-US" sz="3200" dirty="0" smtClean="0"/>
              <a:t>Many </a:t>
            </a:r>
            <a:r>
              <a:rPr lang="en-US" altLang="en-US" sz="3200" dirty="0"/>
              <a:t>error detecting and error  correcting codes are available.</a:t>
            </a:r>
          </a:p>
          <a:p>
            <a:pPr lvl="1" algn="just"/>
            <a:r>
              <a:rPr lang="en-US" altLang="en-US" sz="3200" dirty="0" smtClean="0"/>
              <a:t>Both </a:t>
            </a:r>
            <a:r>
              <a:rPr lang="en-US" altLang="en-US" sz="3200" dirty="0"/>
              <a:t>sending and receiving ends are must agree to use any one code</a:t>
            </a:r>
            <a:r>
              <a:rPr lang="en-US" altLang="en-US" sz="3200" dirty="0" smtClean="0"/>
              <a:t>.</a:t>
            </a:r>
          </a:p>
          <a:p>
            <a:pPr algn="just"/>
            <a:r>
              <a:rPr lang="en-US" altLang="en-US" sz="3200" b="1" dirty="0"/>
              <a:t>Flow Control</a:t>
            </a:r>
            <a:r>
              <a:rPr lang="en-US" altLang="en-US" sz="3200" dirty="0"/>
              <a:t>: This property leads to mechanisms for disassembling, transmitting and then reassembling messages. </a:t>
            </a:r>
          </a:p>
          <a:p>
            <a:pPr algn="just"/>
            <a:endParaRPr lang="en-US" altLang="en-US" sz="3600" dirty="0"/>
          </a:p>
          <a:p>
            <a:pPr marL="0" indent="0" algn="just">
              <a:buNone/>
            </a:pPr>
            <a:endParaRPr lang="en-US" altLang="en-US" sz="3200" b="1" dirty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7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Design Issues for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Routing</a:t>
            </a:r>
            <a:r>
              <a:rPr lang="en-US" sz="3200" dirty="0"/>
              <a:t>: </a:t>
            </a:r>
            <a:r>
              <a:rPr lang="en-US" altLang="en-US" sz="3200" dirty="0"/>
              <a:t>When there are multiple paths between source and destination, a route must be chosen. </a:t>
            </a:r>
          </a:p>
          <a:p>
            <a:pPr algn="just"/>
            <a:r>
              <a:rPr lang="en-US" sz="3200" b="1" dirty="0"/>
              <a:t>Multiplexing &amp; </a:t>
            </a:r>
            <a:r>
              <a:rPr lang="en-US" sz="3200" b="1" dirty="0" err="1"/>
              <a:t>Demultiplexing</a:t>
            </a:r>
            <a:r>
              <a:rPr lang="en-US" sz="3200" dirty="0"/>
              <a:t>: </a:t>
            </a:r>
            <a:r>
              <a:rPr lang="en-US" altLang="en-US" sz="3200" dirty="0"/>
              <a:t>These two are must for improving  the n/w system. </a:t>
            </a:r>
            <a:endParaRPr lang="en-US" altLang="en-US" sz="3200" dirty="0" smtClean="0"/>
          </a:p>
          <a:p>
            <a:pPr algn="just"/>
            <a:r>
              <a:rPr lang="en-US" altLang="en-US" sz="3200" b="1" dirty="0" smtClean="0"/>
              <a:t>Quality of Service</a:t>
            </a:r>
            <a:r>
              <a:rPr lang="en-US" altLang="en-US" sz="3200" dirty="0" smtClean="0"/>
              <a:t>: </a:t>
            </a:r>
            <a:r>
              <a:rPr lang="en-US" sz="3200" dirty="0"/>
              <a:t>Most networks must provide service to applications that </a:t>
            </a:r>
            <a:r>
              <a:rPr lang="en-US" sz="3200" dirty="0" smtClean="0"/>
              <a:t>want this </a:t>
            </a:r>
            <a:r>
              <a:rPr lang="en-US" sz="3200" b="1" dirty="0"/>
              <a:t>real-time </a:t>
            </a:r>
            <a:r>
              <a:rPr lang="en-US" sz="3200" dirty="0"/>
              <a:t>delivery at the same </a:t>
            </a:r>
            <a:r>
              <a:rPr lang="en-US" sz="3200" dirty="0" smtClean="0"/>
              <a:t>time with high throughput. </a:t>
            </a:r>
            <a:endParaRPr lang="en-US" altLang="en-US" sz="3200" dirty="0" smtClean="0"/>
          </a:p>
          <a:p>
            <a:pPr algn="just"/>
            <a:r>
              <a:rPr lang="en-US" altLang="en-US" sz="3200" b="1" dirty="0" smtClean="0"/>
              <a:t>Security</a:t>
            </a:r>
            <a:r>
              <a:rPr lang="en-US" altLang="en-US" sz="3200" dirty="0" smtClean="0"/>
              <a:t>: </a:t>
            </a:r>
            <a:r>
              <a:rPr lang="en-US" sz="3200" dirty="0"/>
              <a:t>The last major design issue is to secure the network by defending it </a:t>
            </a:r>
            <a:r>
              <a:rPr lang="en-US" sz="3200" dirty="0" smtClean="0"/>
              <a:t>against different </a:t>
            </a:r>
            <a:r>
              <a:rPr lang="en-US" sz="3200" dirty="0"/>
              <a:t>kinds of threats.</a:t>
            </a:r>
            <a:endParaRPr lang="en-US" alt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2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347"/>
          </a:xfrm>
        </p:spPr>
        <p:txBody>
          <a:bodyPr/>
          <a:lstStyle/>
          <a:p>
            <a:r>
              <a:rPr lang="en-US" dirty="0" smtClean="0"/>
              <a:t>Interfaces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9472"/>
            <a:ext cx="7886700" cy="5612003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The function of each layer is to provide services to the layer above it.</a:t>
            </a:r>
          </a:p>
          <a:p>
            <a:pPr algn="just"/>
            <a:r>
              <a:rPr lang="en-US" sz="3600" dirty="0" smtClean="0"/>
              <a:t>The active elements in each layer are called entities.</a:t>
            </a:r>
          </a:p>
          <a:p>
            <a:pPr algn="just"/>
            <a:r>
              <a:rPr lang="en-US" sz="3600" dirty="0" smtClean="0"/>
              <a:t>The entities in layer n implement a service used by layer n+1.</a:t>
            </a:r>
          </a:p>
          <a:p>
            <a:pPr algn="just"/>
            <a:r>
              <a:rPr lang="en-US" sz="3600" dirty="0" smtClean="0"/>
              <a:t>The layer n is called service provider &amp; layer n+1 is called the service user.</a:t>
            </a:r>
          </a:p>
          <a:p>
            <a:pPr algn="just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963"/>
          </a:xfrm>
        </p:spPr>
        <p:txBody>
          <a:bodyPr/>
          <a:lstStyle/>
          <a:p>
            <a:r>
              <a:rPr lang="en-US" dirty="0"/>
              <a:t>Service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5089"/>
            <a:ext cx="7886700" cy="50918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 Primitive means operation</a:t>
            </a:r>
          </a:p>
          <a:p>
            <a:pPr algn="just"/>
            <a:r>
              <a:rPr lang="en-US" sz="3200" dirty="0" smtClean="0"/>
              <a:t>A service in computer network consists of a set of primitives</a:t>
            </a:r>
          </a:p>
          <a:p>
            <a:pPr algn="just"/>
            <a:r>
              <a:rPr lang="en-US" sz="3200" dirty="0" smtClean="0"/>
              <a:t>The primitives are to be used by a user to access the service</a:t>
            </a:r>
          </a:p>
          <a:p>
            <a:pPr algn="just"/>
            <a:r>
              <a:rPr lang="en-US" sz="3200" dirty="0" smtClean="0"/>
              <a:t>The primitives asks the service to do some action or to report on an action</a:t>
            </a:r>
          </a:p>
          <a:p>
            <a:pPr algn="just"/>
            <a:r>
              <a:rPr lang="en-US" sz="3200" dirty="0" smtClean="0"/>
              <a:t>The primitives are system calls</a:t>
            </a:r>
          </a:p>
          <a:p>
            <a:pPr algn="just"/>
            <a:r>
              <a:rPr lang="en-US" sz="3200" dirty="0" smtClean="0"/>
              <a:t>The primitive varies for different services</a:t>
            </a:r>
          </a:p>
          <a:p>
            <a:pPr algn="just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5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Primitives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37" y="2281798"/>
            <a:ext cx="6635926" cy="34389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3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/>
              <a:t>THE NEED FOR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599811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Over the past couple of decades many of the networks that were built </a:t>
            </a:r>
            <a:r>
              <a:rPr lang="en-US" sz="3200" dirty="0" smtClean="0"/>
              <a:t>used different </a:t>
            </a:r>
            <a:r>
              <a:rPr lang="en-US" sz="3200" dirty="0"/>
              <a:t>hardware and software implementations, as a result they </a:t>
            </a:r>
            <a:r>
              <a:rPr lang="en-US" sz="3200" dirty="0" smtClean="0"/>
              <a:t>were incompatible </a:t>
            </a:r>
            <a:r>
              <a:rPr lang="en-US" sz="3200" dirty="0"/>
              <a:t>and it became difficult for networks using </a:t>
            </a:r>
            <a:r>
              <a:rPr lang="en-US" sz="3200" dirty="0" smtClean="0"/>
              <a:t>different specifications </a:t>
            </a:r>
            <a:r>
              <a:rPr lang="en-US" sz="3200" dirty="0"/>
              <a:t>to communicate with each other.</a:t>
            </a:r>
          </a:p>
          <a:p>
            <a:pPr algn="just"/>
            <a:r>
              <a:rPr lang="en-US" sz="3200" dirty="0" smtClean="0"/>
              <a:t>To </a:t>
            </a:r>
            <a:r>
              <a:rPr lang="en-US" sz="3200" dirty="0"/>
              <a:t>address the problem of networks being incompatible and unable </a:t>
            </a:r>
            <a:r>
              <a:rPr lang="en-US" sz="3200" dirty="0" smtClean="0"/>
              <a:t>to communicate </a:t>
            </a:r>
            <a:r>
              <a:rPr lang="en-US" sz="3200" dirty="0"/>
              <a:t>with each other, the International </a:t>
            </a:r>
            <a:r>
              <a:rPr lang="en-US" sz="3200" dirty="0" smtClean="0"/>
              <a:t>Organization for Standardization </a:t>
            </a:r>
            <a:r>
              <a:rPr lang="en-US" sz="3200" dirty="0"/>
              <a:t>(ISO) researched various network schemes.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ISO </a:t>
            </a:r>
            <a:r>
              <a:rPr lang="en-US" sz="3200" dirty="0" smtClean="0"/>
              <a:t>recognized </a:t>
            </a:r>
            <a:r>
              <a:rPr lang="en-US" sz="3200" dirty="0"/>
              <a:t>there was a need to create a NETWORK </a:t>
            </a:r>
            <a:r>
              <a:rPr lang="en-US" sz="3200" dirty="0" smtClean="0"/>
              <a:t>MODEL that </a:t>
            </a:r>
            <a:r>
              <a:rPr lang="en-US" sz="3200" dirty="0"/>
              <a:t>would help vendors create interoperable network </a:t>
            </a:r>
            <a:r>
              <a:rPr lang="en-US" sz="3200" dirty="0" smtClean="0"/>
              <a:t>implementations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7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OSI Reference </a:t>
            </a:r>
            <a:br>
              <a:rPr lang="en-US" dirty="0" smtClean="0"/>
            </a:br>
            <a:r>
              <a:rPr lang="en-US" dirty="0" smtClean="0"/>
              <a:t>Model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872" y="147355"/>
            <a:ext cx="5486400" cy="6635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675" y="1917700"/>
            <a:ext cx="23077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Note that the OSI model itself is not a network architecture because it </a:t>
            </a:r>
            <a:r>
              <a:rPr lang="en-US" sz="2400" dirty="0" smtClean="0"/>
              <a:t>does not </a:t>
            </a:r>
            <a:r>
              <a:rPr lang="en-US" sz="2400" dirty="0"/>
              <a:t>specify the exact services and protocols to be used in each layer. It just </a:t>
            </a:r>
            <a:r>
              <a:rPr lang="en-US" sz="2400" dirty="0" smtClean="0"/>
              <a:t>tells what </a:t>
            </a:r>
            <a:r>
              <a:rPr lang="en-US" sz="2400" dirty="0"/>
              <a:t>each layer should do.</a:t>
            </a:r>
          </a:p>
        </p:txBody>
      </p:sp>
    </p:spTree>
    <p:extLst>
      <p:ext uri="{BB962C8B-B14F-4D97-AF65-F5344CB8AC3E}">
        <p14:creationId xmlns:p14="http://schemas.microsoft.com/office/powerpoint/2010/main" xmlns="" val="4131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347"/>
          </a:xfrm>
        </p:spPr>
        <p:txBody>
          <a:bodyPr/>
          <a:lstStyle/>
          <a:p>
            <a:r>
              <a:rPr lang="en-US" dirty="0"/>
              <a:t>The OSI Reference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9472"/>
            <a:ext cx="7886700" cy="56120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OSI Reference Model is composed of seven layers, each </a:t>
            </a:r>
            <a:r>
              <a:rPr lang="en-US" dirty="0" smtClean="0"/>
              <a:t>specifying particular </a:t>
            </a:r>
            <a:r>
              <a:rPr lang="en-US" dirty="0"/>
              <a:t>network functions.</a:t>
            </a:r>
          </a:p>
          <a:p>
            <a:pPr algn="just"/>
            <a:r>
              <a:rPr lang="en-US" dirty="0" smtClean="0"/>
              <a:t>Each </a:t>
            </a:r>
            <a:r>
              <a:rPr lang="en-US" dirty="0"/>
              <a:t>layer provides a service to the layer above it in the </a:t>
            </a:r>
            <a:r>
              <a:rPr lang="en-US" dirty="0" smtClean="0"/>
              <a:t>protocol specification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Each </a:t>
            </a:r>
            <a:r>
              <a:rPr lang="en-US" dirty="0"/>
              <a:t>layer communicates with the same layer’s software or hardware </a:t>
            </a:r>
            <a:r>
              <a:rPr lang="en-US" dirty="0" smtClean="0"/>
              <a:t>on other </a:t>
            </a:r>
            <a:r>
              <a:rPr lang="en-US" dirty="0"/>
              <a:t>computers.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lower 4 layers (transport, network, data link and physical —Layers 4</a:t>
            </a:r>
            <a:r>
              <a:rPr lang="en-US" dirty="0" smtClean="0"/>
              <a:t>, 3</a:t>
            </a:r>
            <a:r>
              <a:rPr lang="en-US" dirty="0"/>
              <a:t>, 2, and 1) are concerned with the flow of data from end to end </a:t>
            </a:r>
            <a:r>
              <a:rPr lang="en-US" dirty="0" smtClean="0"/>
              <a:t>through the </a:t>
            </a:r>
            <a:r>
              <a:rPr lang="en-US" dirty="0"/>
              <a:t>network.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upper four layers of the OSI model (application, presentation </a:t>
            </a:r>
            <a:r>
              <a:rPr lang="en-US" dirty="0" smtClean="0"/>
              <a:t>and session—Layers </a:t>
            </a:r>
            <a:r>
              <a:rPr lang="en-US" dirty="0"/>
              <a:t>7, 6 and 5) are orientated more toward services to </a:t>
            </a:r>
            <a:r>
              <a:rPr lang="en-US" dirty="0" smtClean="0"/>
              <a:t>the applications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Data </a:t>
            </a:r>
            <a:r>
              <a:rPr lang="en-US" dirty="0"/>
              <a:t>is Encapsulated with the necessary protocol information as it </a:t>
            </a:r>
            <a:r>
              <a:rPr lang="en-US" dirty="0" smtClean="0"/>
              <a:t>moves down </a:t>
            </a:r>
            <a:r>
              <a:rPr lang="en-US" dirty="0"/>
              <a:t>the layers before network transit.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7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78450" y="1837817"/>
            <a:ext cx="6311150" cy="43513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371475" y="2613026"/>
            <a:ext cx="18478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OSI model consists of seven layer is further grouped </a:t>
            </a:r>
            <a:r>
              <a:rPr lang="en-US" sz="2000" dirty="0" smtClean="0"/>
              <a:t>according </a:t>
            </a:r>
            <a:r>
              <a:rPr lang="en-US" sz="2000" dirty="0"/>
              <a:t>to their function into three </a:t>
            </a:r>
            <a:r>
              <a:rPr lang="en-US" sz="2000" dirty="0" smtClean="0"/>
              <a:t>groups;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Network Group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Transport Group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Application </a:t>
            </a:r>
            <a:r>
              <a:rPr lang="en-US" sz="2000" b="1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8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By the end of course, the students shall be able </a:t>
            </a:r>
            <a:r>
              <a:rPr lang="en-US" sz="3200" dirty="0" smtClean="0"/>
              <a:t>to: </a:t>
            </a: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1. Understand the requirement of theoretical &amp; practical aspect of computer network. </a:t>
            </a:r>
          </a:p>
          <a:p>
            <a:pPr marL="0" indent="0" algn="just">
              <a:buNone/>
            </a:pPr>
            <a:r>
              <a:rPr lang="en-US" sz="3200" dirty="0"/>
              <a:t>2. Understand the network traffic in computer network. </a:t>
            </a:r>
          </a:p>
          <a:p>
            <a:pPr marL="0" indent="0" algn="just">
              <a:buNone/>
            </a:pPr>
            <a:r>
              <a:rPr lang="en-US" sz="3200" dirty="0"/>
              <a:t>3. Describe various protocols used in network. </a:t>
            </a:r>
          </a:p>
          <a:p>
            <a:pPr marL="0" indent="0" algn="just">
              <a:buNone/>
            </a:pPr>
            <a:r>
              <a:rPr lang="en-US" sz="3200" dirty="0"/>
              <a:t>4. Describe the concept of computer network security. </a:t>
            </a:r>
          </a:p>
          <a:p>
            <a:pPr marL="0" indent="0" algn="just">
              <a:buNone/>
            </a:pPr>
            <a:r>
              <a:rPr lang="en-US" sz="3200" dirty="0"/>
              <a:t>5. Understand the different wired </a:t>
            </a:r>
            <a:r>
              <a:rPr lang="en-US" sz="3200" dirty="0" smtClean="0"/>
              <a:t>&amp; wireless </a:t>
            </a:r>
            <a:r>
              <a:rPr lang="en-US" sz="3200" dirty="0"/>
              <a:t>LAN </a:t>
            </a:r>
            <a:r>
              <a:rPr lang="en-US" sz="3200" dirty="0" smtClean="0"/>
              <a:t>standards &amp; </a:t>
            </a:r>
            <a:r>
              <a:rPr lang="en-US" sz="3200" dirty="0"/>
              <a:t>Routers.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5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681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OSI Reference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 descr="http://flylib.com/books/2/566/1/html/2/images/goleniewski_fig05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141" y="1138936"/>
            <a:ext cx="6172200" cy="55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347"/>
          </a:xfrm>
        </p:spPr>
        <p:txBody>
          <a:bodyPr/>
          <a:lstStyle/>
          <a:p>
            <a:r>
              <a:rPr lang="en-US" dirty="0" smtClean="0"/>
              <a:t>The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9472"/>
            <a:ext cx="7886700" cy="5612003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This is lowermost layer of the OSI model. </a:t>
            </a:r>
            <a:r>
              <a:rPr lang="en-US" sz="3000" dirty="0" smtClean="0"/>
              <a:t>It provides </a:t>
            </a:r>
            <a:r>
              <a:rPr lang="en-US" sz="3000" dirty="0"/>
              <a:t>the electrical and </a:t>
            </a:r>
            <a:r>
              <a:rPr lang="en-US" sz="3000" dirty="0" smtClean="0"/>
              <a:t>mechanical interface </a:t>
            </a:r>
            <a:r>
              <a:rPr lang="en-US" sz="3000" dirty="0"/>
              <a:t>to the network medium (cable).</a:t>
            </a:r>
          </a:p>
          <a:p>
            <a:pPr algn="just"/>
            <a:r>
              <a:rPr lang="en-US" sz="3000" dirty="0" smtClean="0"/>
              <a:t>This </a:t>
            </a:r>
            <a:r>
              <a:rPr lang="en-US" sz="3000" dirty="0"/>
              <a:t>layer consists of simply the wire or </a:t>
            </a:r>
            <a:r>
              <a:rPr lang="en-US" sz="3000" dirty="0" smtClean="0"/>
              <a:t>media by </a:t>
            </a:r>
            <a:r>
              <a:rPr lang="en-US" sz="3000" dirty="0"/>
              <a:t>which the network signals are conducted</a:t>
            </a:r>
            <a:r>
              <a:rPr lang="en-US" sz="3000" dirty="0" smtClean="0"/>
              <a:t>. Physical </a:t>
            </a:r>
            <a:r>
              <a:rPr lang="en-US" sz="3000" dirty="0"/>
              <a:t>layer includes hardware (wire, </a:t>
            </a:r>
            <a:r>
              <a:rPr lang="en-US" sz="3000" dirty="0" smtClean="0"/>
              <a:t>plugs and </a:t>
            </a:r>
            <a:r>
              <a:rPr lang="en-US" sz="3000" dirty="0"/>
              <a:t>sockets </a:t>
            </a:r>
            <a:r>
              <a:rPr lang="en-US" sz="3000" dirty="0" smtClean="0"/>
              <a:t>etc.).</a:t>
            </a:r>
          </a:p>
          <a:p>
            <a:pPr algn="just"/>
            <a:r>
              <a:rPr lang="en-US" sz="3000" dirty="0"/>
              <a:t>In other words, this layer represent </a:t>
            </a:r>
            <a:r>
              <a:rPr lang="en-US" sz="3000" dirty="0" smtClean="0"/>
              <a:t>the physical </a:t>
            </a:r>
            <a:r>
              <a:rPr lang="en-US" sz="3000" dirty="0"/>
              <a:t>aspects of the network such as </a:t>
            </a:r>
            <a:r>
              <a:rPr lang="en-US" sz="3000" dirty="0" smtClean="0"/>
              <a:t>cable and </a:t>
            </a:r>
            <a:r>
              <a:rPr lang="en-US" sz="3000" dirty="0"/>
              <a:t>connectors.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basic functions of this layer are </a:t>
            </a:r>
            <a:r>
              <a:rPr lang="en-US" sz="3000" dirty="0" smtClean="0"/>
              <a:t>handles voltages</a:t>
            </a:r>
            <a:r>
              <a:rPr lang="en-US" sz="3000" dirty="0"/>
              <a:t>, electrical pulses, connectors </a:t>
            </a:r>
            <a:r>
              <a:rPr lang="en-US" sz="3000" dirty="0" smtClean="0"/>
              <a:t>and switches </a:t>
            </a:r>
            <a:r>
              <a:rPr lang="en-US" sz="3000" dirty="0"/>
              <a:t>so that data can be transmitted </a:t>
            </a:r>
            <a:r>
              <a:rPr lang="en-US" sz="3000" dirty="0" smtClean="0"/>
              <a:t>from one </a:t>
            </a:r>
            <a:r>
              <a:rPr lang="en-US" sz="3000" dirty="0"/>
              <a:t>network device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3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7771"/>
          </a:xfrm>
        </p:spPr>
        <p:txBody>
          <a:bodyPr/>
          <a:lstStyle/>
          <a:p>
            <a:r>
              <a:rPr lang="en-US" dirty="0" smtClean="0"/>
              <a:t>The Data Link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897"/>
            <a:ext cx="7886700" cy="5648579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data link layer provides access to the networking media and </a:t>
            </a:r>
            <a:r>
              <a:rPr lang="en-US" sz="3000" dirty="0" smtClean="0"/>
              <a:t>physical transmission </a:t>
            </a:r>
            <a:r>
              <a:rPr lang="en-US" sz="3000" dirty="0"/>
              <a:t>across the media and this enables the data to locate </a:t>
            </a:r>
            <a:r>
              <a:rPr lang="en-US" sz="3000" dirty="0" smtClean="0"/>
              <a:t>its intended </a:t>
            </a:r>
            <a:r>
              <a:rPr lang="en-US" sz="3000" dirty="0"/>
              <a:t>destination on a network.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data link layer provides reliable transit of data across a physical </a:t>
            </a:r>
            <a:r>
              <a:rPr lang="en-US" sz="3000" dirty="0" smtClean="0"/>
              <a:t>link by </a:t>
            </a:r>
            <a:r>
              <a:rPr lang="en-US" sz="3000" dirty="0"/>
              <a:t>using the Media Access Control (MAC) addresses.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data link layer uses the MAC address to define a hardware or </a:t>
            </a:r>
            <a:r>
              <a:rPr lang="en-US" sz="3000" dirty="0" smtClean="0"/>
              <a:t>data link </a:t>
            </a:r>
            <a:r>
              <a:rPr lang="en-US" sz="3000" dirty="0"/>
              <a:t>address in order for multiple stations to share the same medium </a:t>
            </a:r>
            <a:r>
              <a:rPr lang="en-US" sz="3000" dirty="0" smtClean="0"/>
              <a:t>and still </a:t>
            </a:r>
            <a:r>
              <a:rPr lang="en-US" sz="3000" dirty="0"/>
              <a:t>uniquely identify each other.</a:t>
            </a:r>
          </a:p>
          <a:p>
            <a:pPr algn="just"/>
            <a:r>
              <a:rPr lang="en-US" sz="3000" dirty="0" smtClean="0"/>
              <a:t>Concerned </a:t>
            </a:r>
            <a:r>
              <a:rPr lang="en-US" sz="3000" dirty="0"/>
              <a:t>with network topology, network access, error notification</a:t>
            </a:r>
            <a:r>
              <a:rPr lang="en-US" sz="3000" dirty="0" smtClean="0"/>
              <a:t>, ordered </a:t>
            </a:r>
            <a:r>
              <a:rPr lang="en-US" sz="3000" dirty="0"/>
              <a:t>delivery of frames, and flow control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923"/>
          </a:xfrm>
        </p:spPr>
        <p:txBody>
          <a:bodyPr>
            <a:normAutofit/>
          </a:bodyPr>
          <a:lstStyle/>
          <a:p>
            <a:r>
              <a:rPr lang="en-US" dirty="0" smtClean="0"/>
              <a:t>The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049"/>
            <a:ext cx="7886700" cy="557542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This </a:t>
            </a:r>
            <a:r>
              <a:rPr lang="en-US" sz="3200" dirty="0"/>
              <a:t>layer establishes the route between </a:t>
            </a:r>
            <a:r>
              <a:rPr lang="en-US" sz="3200" dirty="0" smtClean="0"/>
              <a:t>the sending </a:t>
            </a:r>
            <a:r>
              <a:rPr lang="en-US" sz="3200" dirty="0"/>
              <a:t>and receiving stations.</a:t>
            </a:r>
            <a:endParaRPr lang="en-US" sz="3200" dirty="0" smtClean="0"/>
          </a:p>
          <a:p>
            <a:pPr algn="just"/>
            <a:r>
              <a:rPr lang="en-US" sz="3200" dirty="0"/>
              <a:t>It handles the routing of data (sending in </a:t>
            </a:r>
            <a:r>
              <a:rPr lang="en-US" sz="3200" dirty="0" smtClean="0"/>
              <a:t>the right </a:t>
            </a:r>
            <a:r>
              <a:rPr lang="en-US" sz="3200" dirty="0"/>
              <a:t>direction to the right destination </a:t>
            </a:r>
            <a:r>
              <a:rPr lang="en-US" sz="3200" dirty="0" smtClean="0"/>
              <a:t>on outgoing </a:t>
            </a:r>
            <a:r>
              <a:rPr lang="en-US" sz="3200" dirty="0"/>
              <a:t>transmissions and receiving </a:t>
            </a:r>
            <a:r>
              <a:rPr lang="en-US" sz="3200" dirty="0" smtClean="0"/>
              <a:t>incoming transmission </a:t>
            </a:r>
            <a:r>
              <a:rPr lang="en-US" sz="3200" dirty="0"/>
              <a:t>at the packet). The layer </a:t>
            </a:r>
            <a:r>
              <a:rPr lang="en-US" sz="3200" dirty="0" smtClean="0"/>
              <a:t>does routing </a:t>
            </a:r>
            <a:r>
              <a:rPr lang="en-US" sz="3200" dirty="0"/>
              <a:t>&amp; forwarding of data.</a:t>
            </a:r>
            <a:endParaRPr lang="en-US" sz="3200" dirty="0" smtClean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network layer also defines how to fragment a packet into </a:t>
            </a:r>
            <a:r>
              <a:rPr lang="en-US" sz="3200" dirty="0" smtClean="0"/>
              <a:t>smaller packets </a:t>
            </a:r>
            <a:r>
              <a:rPr lang="en-US" sz="3200" dirty="0"/>
              <a:t>to accommodate different media.</a:t>
            </a:r>
          </a:p>
          <a:p>
            <a:pPr algn="just"/>
            <a:r>
              <a:rPr lang="en-US" sz="3200" dirty="0" smtClean="0"/>
              <a:t>This </a:t>
            </a:r>
            <a:r>
              <a:rPr lang="en-US" sz="3200" dirty="0"/>
              <a:t>layer </a:t>
            </a:r>
            <a:r>
              <a:rPr lang="en-US" sz="3200" dirty="0" smtClean="0"/>
              <a:t>uses </a:t>
            </a:r>
            <a:r>
              <a:rPr lang="en-US" sz="3200" dirty="0"/>
              <a:t>the Internet protocol (IP).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2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731"/>
          </a:xfrm>
        </p:spPr>
        <p:txBody>
          <a:bodyPr/>
          <a:lstStyle/>
          <a:p>
            <a:r>
              <a:rPr lang="en-US" dirty="0" smtClean="0"/>
              <a:t>The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3856"/>
            <a:ext cx="7886700" cy="558761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The transport layer </a:t>
            </a:r>
            <a:r>
              <a:rPr lang="en-US" dirty="0"/>
              <a:t>is </a:t>
            </a:r>
            <a:r>
              <a:rPr lang="en-US" dirty="0" smtClean="0"/>
              <a:t>responsible for </a:t>
            </a:r>
            <a:r>
              <a:rPr lang="en-US" dirty="0"/>
              <a:t>constructing stream of data packets</a:t>
            </a:r>
            <a:r>
              <a:rPr lang="en-US" dirty="0" smtClean="0"/>
              <a:t>, sending </a:t>
            </a:r>
            <a:r>
              <a:rPr lang="en-US" dirty="0"/>
              <a:t>and checking for correct delivery.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layer manages the end to end control (</a:t>
            </a:r>
            <a:r>
              <a:rPr lang="en-US" dirty="0" smtClean="0"/>
              <a:t>for example </a:t>
            </a:r>
            <a:r>
              <a:rPr lang="en-US" dirty="0"/>
              <a:t>determining whether all packets </a:t>
            </a:r>
            <a:r>
              <a:rPr lang="en-US" dirty="0" smtClean="0"/>
              <a:t>have arrived</a:t>
            </a:r>
            <a:r>
              <a:rPr lang="en-US" dirty="0"/>
              <a:t>) and error checking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transport layer ensures data is </a:t>
            </a:r>
            <a:r>
              <a:rPr lang="en-US" dirty="0" smtClean="0"/>
              <a:t>successfully sent </a:t>
            </a:r>
            <a:r>
              <a:rPr lang="en-US" dirty="0"/>
              <a:t>and received between two nodes.</a:t>
            </a:r>
          </a:p>
          <a:p>
            <a:pPr algn="just"/>
            <a:r>
              <a:rPr lang="en-US" dirty="0" smtClean="0"/>
              <a:t>If </a:t>
            </a:r>
            <a:r>
              <a:rPr lang="en-US" dirty="0"/>
              <a:t>data is sent incorrectly, this layer has </a:t>
            </a:r>
            <a:r>
              <a:rPr lang="en-US" dirty="0" smtClean="0"/>
              <a:t>the responsibility </a:t>
            </a:r>
            <a:r>
              <a:rPr lang="en-US" dirty="0"/>
              <a:t>to ask for retransmission of </a:t>
            </a:r>
            <a:r>
              <a:rPr lang="en-US" dirty="0" smtClean="0"/>
              <a:t>the data.</a:t>
            </a:r>
          </a:p>
          <a:p>
            <a:pPr algn="just"/>
            <a:r>
              <a:rPr lang="en-US" dirty="0" smtClean="0"/>
              <a:t>Specially </a:t>
            </a:r>
            <a:r>
              <a:rPr lang="en-US" dirty="0"/>
              <a:t>it provides a reliable </a:t>
            </a:r>
            <a:r>
              <a:rPr lang="en-US" dirty="0" smtClean="0"/>
              <a:t>network independent </a:t>
            </a:r>
            <a:r>
              <a:rPr lang="en-US" dirty="0"/>
              <a:t>message interchange service to </a:t>
            </a:r>
            <a:r>
              <a:rPr lang="en-US" dirty="0" smtClean="0"/>
              <a:t>the application </a:t>
            </a:r>
            <a:r>
              <a:rPr lang="en-US" dirty="0"/>
              <a:t>group.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layer acts as an interface between </a:t>
            </a:r>
            <a:r>
              <a:rPr lang="en-US" dirty="0" smtClean="0"/>
              <a:t>the bottom </a:t>
            </a:r>
            <a:r>
              <a:rPr lang="en-US" dirty="0"/>
              <a:t>and top three layers.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layer </a:t>
            </a:r>
            <a:r>
              <a:rPr lang="en-US" dirty="0" smtClean="0"/>
              <a:t>uses </a:t>
            </a:r>
            <a:r>
              <a:rPr lang="en-US" dirty="0"/>
              <a:t>of TCP (Transmission Control Protocol</a:t>
            </a:r>
            <a:r>
              <a:rPr lang="en-US" dirty="0" smtClean="0"/>
              <a:t>) &amp; </a:t>
            </a:r>
            <a:r>
              <a:rPr lang="en-US" dirty="0"/>
              <a:t>UDP (</a:t>
            </a:r>
            <a:r>
              <a:rPr lang="en-US" dirty="0" smtClean="0"/>
              <a:t>User Datagram Protocol).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7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923"/>
          </a:xfrm>
        </p:spPr>
        <p:txBody>
          <a:bodyPr/>
          <a:lstStyle/>
          <a:p>
            <a:r>
              <a:rPr lang="en-US" dirty="0" smtClean="0"/>
              <a:t>The Session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049"/>
            <a:ext cx="7886700" cy="557542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session layer defines how to start, control and end conversations (</a:t>
            </a:r>
            <a:r>
              <a:rPr lang="en-US" sz="3200" dirty="0" smtClean="0"/>
              <a:t>called sessions</a:t>
            </a:r>
            <a:r>
              <a:rPr lang="en-US" sz="3200" dirty="0"/>
              <a:t>) between applications.</a:t>
            </a:r>
          </a:p>
          <a:p>
            <a:pPr algn="just"/>
            <a:r>
              <a:rPr lang="en-US" sz="3200" dirty="0" smtClean="0"/>
              <a:t>This </a:t>
            </a:r>
            <a:r>
              <a:rPr lang="en-US" sz="3200" dirty="0"/>
              <a:t>includes the control and management of multiple bi-directional </a:t>
            </a:r>
            <a:r>
              <a:rPr lang="en-US" sz="3200" dirty="0" smtClean="0"/>
              <a:t>messages using </a:t>
            </a:r>
            <a:r>
              <a:rPr lang="en-US" sz="3200" dirty="0"/>
              <a:t>dialogue control.</a:t>
            </a:r>
          </a:p>
          <a:p>
            <a:pPr algn="just"/>
            <a:r>
              <a:rPr lang="en-US" sz="3200" dirty="0" smtClean="0"/>
              <a:t>It </a:t>
            </a:r>
            <a:r>
              <a:rPr lang="en-US" sz="3200" dirty="0"/>
              <a:t>also synchronizes dialogue between two hosts' presentation layers </a:t>
            </a:r>
            <a:r>
              <a:rPr lang="en-US" sz="3200" dirty="0" smtClean="0"/>
              <a:t>and manages </a:t>
            </a:r>
            <a:r>
              <a:rPr lang="en-US" sz="3200" dirty="0"/>
              <a:t>their data exchange.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session layer offers provisions for efficient data transfer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This </a:t>
            </a:r>
            <a:r>
              <a:rPr lang="en-US" sz="3200" dirty="0"/>
              <a:t>layer </a:t>
            </a:r>
            <a:r>
              <a:rPr lang="en-US" sz="3200" dirty="0" smtClean="0"/>
              <a:t>uses </a:t>
            </a:r>
            <a:r>
              <a:rPr lang="en-US" sz="3200" dirty="0"/>
              <a:t>POP, TCP/IP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7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731"/>
          </a:xfrm>
        </p:spPr>
        <p:txBody>
          <a:bodyPr/>
          <a:lstStyle/>
          <a:p>
            <a:r>
              <a:rPr lang="en-US" dirty="0" smtClean="0"/>
              <a:t>The Presentation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3856"/>
            <a:ext cx="7886700" cy="558761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presentation layer ensures that the information that the </a:t>
            </a:r>
            <a:r>
              <a:rPr lang="en-US" sz="3200" dirty="0" smtClean="0"/>
              <a:t>application layer </a:t>
            </a:r>
            <a:r>
              <a:rPr lang="en-US" sz="3200" dirty="0"/>
              <a:t>of one system sends out is readable by the application layer </a:t>
            </a:r>
            <a:r>
              <a:rPr lang="en-US" sz="3200" dirty="0" smtClean="0"/>
              <a:t>of another </a:t>
            </a:r>
            <a:r>
              <a:rPr lang="en-US" sz="3200" dirty="0"/>
              <a:t>system.</a:t>
            </a:r>
          </a:p>
          <a:p>
            <a:pPr algn="just"/>
            <a:r>
              <a:rPr lang="en-US" sz="3200" dirty="0" smtClean="0"/>
              <a:t>If </a:t>
            </a:r>
            <a:r>
              <a:rPr lang="en-US" sz="3200" dirty="0"/>
              <a:t>necessary, the presentation layer translates between multiple </a:t>
            </a:r>
            <a:r>
              <a:rPr lang="en-US" sz="3200" dirty="0" smtClean="0"/>
              <a:t>data formats </a:t>
            </a:r>
            <a:r>
              <a:rPr lang="en-US" sz="3200" dirty="0"/>
              <a:t>by using a common format.</a:t>
            </a:r>
          </a:p>
          <a:p>
            <a:pPr algn="just"/>
            <a:r>
              <a:rPr lang="en-US" sz="3200" dirty="0" smtClean="0"/>
              <a:t>Provides </a:t>
            </a:r>
            <a:r>
              <a:rPr lang="en-US" sz="3200" dirty="0"/>
              <a:t>encryption and compression of data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In </a:t>
            </a:r>
            <a:r>
              <a:rPr lang="en-US" sz="3200" dirty="0"/>
              <a:t>this layer POP, SMTP, FTP protocol </a:t>
            </a:r>
            <a:r>
              <a:rPr lang="en-US" sz="3200" dirty="0" smtClean="0"/>
              <a:t>are used.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2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 smtClean="0"/>
              <a:t>The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599811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application layer is the OSI layer that is closest to the user.</a:t>
            </a:r>
          </a:p>
          <a:p>
            <a:pPr algn="just"/>
            <a:r>
              <a:rPr lang="en-US" sz="3000" dirty="0" smtClean="0"/>
              <a:t>It </a:t>
            </a:r>
            <a:r>
              <a:rPr lang="en-US" sz="3000" dirty="0"/>
              <a:t>provides network services to the user’s applications.</a:t>
            </a:r>
          </a:p>
          <a:p>
            <a:pPr algn="just"/>
            <a:r>
              <a:rPr lang="en-US" sz="3000" dirty="0" smtClean="0"/>
              <a:t>It </a:t>
            </a:r>
            <a:r>
              <a:rPr lang="en-US" sz="3000" dirty="0"/>
              <a:t>differs from the other layers in that it does not provide services to </a:t>
            </a:r>
            <a:r>
              <a:rPr lang="en-US" sz="3000" dirty="0" smtClean="0"/>
              <a:t>any other </a:t>
            </a:r>
            <a:r>
              <a:rPr lang="en-US" sz="3000" dirty="0"/>
              <a:t>OSI layer, but rather, only to applications outside the OSI model.</a:t>
            </a:r>
          </a:p>
          <a:p>
            <a:pPr algn="just"/>
            <a:r>
              <a:rPr lang="en-US" sz="3000" dirty="0" smtClean="0"/>
              <a:t>Examples </a:t>
            </a:r>
            <a:r>
              <a:rPr lang="en-US" sz="3000" dirty="0"/>
              <a:t>of such applications are spreadsheet programs, word </a:t>
            </a:r>
            <a:r>
              <a:rPr lang="en-US" sz="3000" dirty="0" smtClean="0"/>
              <a:t>processing programs</a:t>
            </a:r>
            <a:r>
              <a:rPr lang="en-US" sz="3000" dirty="0"/>
              <a:t>, and bank terminal programs.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application layer establishes the availability of </a:t>
            </a:r>
            <a:r>
              <a:rPr lang="en-US" sz="3000" dirty="0" smtClean="0"/>
              <a:t>intended communication </a:t>
            </a:r>
            <a:r>
              <a:rPr lang="en-US" sz="3000" dirty="0"/>
              <a:t>partners, synchronizes and establishes agreement </a:t>
            </a:r>
            <a:r>
              <a:rPr lang="en-US" sz="3000" dirty="0" smtClean="0"/>
              <a:t>on procedures </a:t>
            </a:r>
            <a:r>
              <a:rPr lang="en-US" sz="3000" dirty="0"/>
              <a:t>for error recovery and control of data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/>
              <a:t>The TCP/IP Reference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599811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/>
              <a:t>A set of protocols allowing communication across diverse networks</a:t>
            </a:r>
          </a:p>
          <a:p>
            <a:pPr>
              <a:defRPr/>
            </a:pPr>
            <a:r>
              <a:rPr lang="en-US" altLang="zh-TW" sz="3200" dirty="0"/>
              <a:t>It is named from two of the most important protocols in it: </a:t>
            </a:r>
          </a:p>
          <a:p>
            <a:pPr lvl="1">
              <a:defRPr/>
            </a:pPr>
            <a:r>
              <a:rPr lang="en-US" altLang="zh-TW" sz="3200" dirty="0"/>
              <a:t>the Transmission Control Protocol (TCP) and</a:t>
            </a:r>
          </a:p>
          <a:p>
            <a:pPr lvl="1">
              <a:defRPr/>
            </a:pPr>
            <a:r>
              <a:rPr lang="en-US" altLang="zh-TW" sz="3200" dirty="0"/>
              <a:t>the Internet Protocol (IP</a:t>
            </a:r>
            <a:r>
              <a:rPr lang="en-US" altLang="zh-TW" sz="3200" dirty="0" smtClean="0"/>
              <a:t>).</a:t>
            </a:r>
            <a:endParaRPr lang="zh-TW" altLang="en-US" sz="3200" dirty="0"/>
          </a:p>
          <a:p>
            <a:pPr algn="just"/>
            <a:r>
              <a:rPr lang="en-US" sz="3200" dirty="0" smtClean="0"/>
              <a:t>The TCP/IP </a:t>
            </a:r>
            <a:r>
              <a:rPr lang="en-US" sz="3200" dirty="0"/>
              <a:t>protocol suite </a:t>
            </a:r>
            <a:r>
              <a:rPr lang="en-US" sz="3200" dirty="0" smtClean="0"/>
              <a:t>is the </a:t>
            </a:r>
            <a:r>
              <a:rPr lang="en-US" sz="3200" dirty="0"/>
              <a:t>engine for the Internet and networks worldwide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The main design goal of TCP/IP was to build an interconnection of networks</a:t>
            </a:r>
            <a:r>
              <a:rPr lang="en-US" sz="3200" dirty="0" smtClean="0"/>
              <a:t>, referred </a:t>
            </a:r>
            <a:r>
              <a:rPr lang="en-US" sz="3200" dirty="0"/>
              <a:t>to as an </a:t>
            </a:r>
            <a:r>
              <a:rPr lang="en-US" sz="3200" i="1" dirty="0"/>
              <a:t>internetwork</a:t>
            </a:r>
            <a:r>
              <a:rPr lang="en-US" sz="3200" dirty="0"/>
              <a:t>, or </a:t>
            </a:r>
            <a:r>
              <a:rPr lang="en-US" sz="3200" i="1" dirty="0"/>
              <a:t>internet</a:t>
            </a:r>
            <a:r>
              <a:rPr lang="en-US" sz="3200" dirty="0"/>
              <a:t>, that provided </a:t>
            </a:r>
            <a:r>
              <a:rPr lang="en-US" sz="3200" dirty="0" smtClean="0"/>
              <a:t>universal communication </a:t>
            </a:r>
            <a:r>
              <a:rPr lang="en-US" sz="3200" dirty="0"/>
              <a:t>services over heterogeneous physical networks.</a:t>
            </a:r>
            <a:endParaRPr lang="en-US" altLang="en-US" sz="3200" dirty="0"/>
          </a:p>
          <a:p>
            <a:pPr algn="just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2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7499"/>
          </a:xfrm>
        </p:spPr>
        <p:txBody>
          <a:bodyPr/>
          <a:lstStyle/>
          <a:p>
            <a:r>
              <a:rPr lang="en-US" dirty="0"/>
              <a:t>The TCP/IP Reference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775" y="1216026"/>
            <a:ext cx="6858000" cy="53564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0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73723"/>
            <a:ext cx="6858000" cy="2387600"/>
          </a:xfrm>
        </p:spPr>
        <p:txBody>
          <a:bodyPr/>
          <a:lstStyle/>
          <a:p>
            <a:r>
              <a:rPr lang="en-US" b="1" dirty="0"/>
              <a:t>Introduction to Computer Networks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61324"/>
            <a:ext cx="6858000" cy="3395027"/>
          </a:xfrm>
        </p:spPr>
        <p:txBody>
          <a:bodyPr>
            <a:normAutofit fontScale="77500" lnSpcReduction="20000"/>
          </a:bodyPr>
          <a:lstStyle/>
          <a:p>
            <a:r>
              <a:rPr lang="en-US" sz="5100" b="1" dirty="0" smtClean="0"/>
              <a:t>Unit I</a:t>
            </a:r>
          </a:p>
          <a:p>
            <a:pPr algn="just"/>
            <a:r>
              <a:rPr lang="en-US" sz="4000" i="1" dirty="0"/>
              <a:t>Uses of computer Network, Network Software-design Issues for layers, Service primitives and relationship of services to Protocols, Reference models-OSI </a:t>
            </a:r>
            <a:r>
              <a:rPr lang="en-US" sz="4000" i="1" dirty="0" smtClean="0"/>
              <a:t>&amp; TCP/IP</a:t>
            </a:r>
            <a:r>
              <a:rPr lang="en-US" sz="4000" i="1" dirty="0"/>
              <a:t>, network architectures introduction, Example of networks-X.25, Frame Relay &amp; ATM, Protocols and Standards. </a:t>
            </a:r>
            <a:r>
              <a:rPr lang="en-US" sz="4600" dirty="0" smtClean="0"/>
              <a:t> 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7499"/>
          </a:xfrm>
        </p:spPr>
        <p:txBody>
          <a:bodyPr/>
          <a:lstStyle/>
          <a:p>
            <a:r>
              <a:rPr lang="en-US" dirty="0"/>
              <a:t>Network Interface Layer (Link)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2625"/>
            <a:ext cx="7886700" cy="553885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Responsible for sending and receiving TCP/IP packets on the network medium (physical/Data Link)</a:t>
            </a:r>
          </a:p>
          <a:p>
            <a:r>
              <a:rPr lang="en-US" altLang="en-US" sz="3200" dirty="0"/>
              <a:t>Applicable LAN technologies</a:t>
            </a:r>
          </a:p>
          <a:p>
            <a:pPr lvl="1"/>
            <a:r>
              <a:rPr lang="en-US" altLang="en-US" sz="3200" dirty="0"/>
              <a:t>Ethernet, Token Ring, FDDI </a:t>
            </a:r>
            <a:r>
              <a:rPr lang="en-US" altLang="en-US" sz="3200" dirty="0" smtClean="0"/>
              <a:t>(</a:t>
            </a:r>
            <a:r>
              <a:rPr lang="en-US" sz="3200" dirty="0"/>
              <a:t>Fiber Distributed Data </a:t>
            </a:r>
            <a:r>
              <a:rPr lang="en-US" sz="3200" dirty="0" smtClean="0"/>
              <a:t>Interface) </a:t>
            </a:r>
            <a:r>
              <a:rPr lang="en-US" altLang="en-US" sz="3200" dirty="0" smtClean="0"/>
              <a:t>etc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Applicable WAN technologies</a:t>
            </a:r>
          </a:p>
          <a:p>
            <a:pPr lvl="1"/>
            <a:r>
              <a:rPr lang="en-US" altLang="en-US" sz="3200" dirty="0"/>
              <a:t>X.25 (old), Frame Relay, ATM etc.</a:t>
            </a:r>
          </a:p>
          <a:p>
            <a:r>
              <a:rPr lang="en-US" altLang="en-US" sz="3200" dirty="0"/>
              <a:t>Note that some technologies such as ATM and FDDI may be used at both the WAN and the LAN </a:t>
            </a:r>
            <a:r>
              <a:rPr lang="en-US" altLang="en-US" sz="3200" dirty="0" smtClean="0"/>
              <a:t>levels</a:t>
            </a:r>
            <a:endParaRPr lang="en-US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3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923"/>
          </a:xfrm>
        </p:spPr>
        <p:txBody>
          <a:bodyPr/>
          <a:lstStyle/>
          <a:p>
            <a:r>
              <a:rPr lang="en-US" dirty="0"/>
              <a:t>Internet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049"/>
            <a:ext cx="7886700" cy="5575427"/>
          </a:xfrm>
        </p:spPr>
        <p:txBody>
          <a:bodyPr>
            <a:normAutofit/>
          </a:bodyPr>
          <a:lstStyle/>
          <a:p>
            <a:r>
              <a:rPr lang="en-US" altLang="en-US" sz="3000" b="1" dirty="0"/>
              <a:t>Packaging</a:t>
            </a:r>
          </a:p>
          <a:p>
            <a:r>
              <a:rPr lang="en-US" altLang="en-US" sz="3000" b="1" dirty="0"/>
              <a:t>Addressing</a:t>
            </a:r>
          </a:p>
          <a:p>
            <a:r>
              <a:rPr lang="en-US" altLang="en-US" sz="3000" b="1" dirty="0" smtClean="0"/>
              <a:t>Routing</a:t>
            </a:r>
          </a:p>
          <a:p>
            <a:r>
              <a:rPr lang="en-US" altLang="en-US" dirty="0"/>
              <a:t>IP</a:t>
            </a:r>
          </a:p>
          <a:p>
            <a:pPr lvl="1"/>
            <a:r>
              <a:rPr lang="en-US" altLang="en-US" dirty="0"/>
              <a:t>A connectionless unreliable protocol that is part of the TCP/IP protocol suite</a:t>
            </a:r>
          </a:p>
          <a:p>
            <a:r>
              <a:rPr lang="en-US" altLang="en-US" dirty="0"/>
              <a:t>ARP (Address Resolution Protocol)</a:t>
            </a:r>
          </a:p>
          <a:p>
            <a:pPr lvl="1"/>
            <a:r>
              <a:rPr lang="en-US" altLang="en-US" dirty="0"/>
              <a:t>Resolves IP addresses to MAC addresses  </a:t>
            </a:r>
          </a:p>
          <a:p>
            <a:r>
              <a:rPr lang="en-US" altLang="en-US" dirty="0"/>
              <a:t>ICMP (Internet Control Message Protocol)</a:t>
            </a:r>
          </a:p>
          <a:p>
            <a:pPr lvl="1"/>
            <a:r>
              <a:rPr lang="en-US" altLang="en-US" dirty="0"/>
              <a:t>Diagnostics and error reporting</a:t>
            </a:r>
          </a:p>
          <a:p>
            <a:r>
              <a:rPr lang="en-US" altLang="en-US" smtClean="0"/>
              <a:t>IGMP (Internet </a:t>
            </a:r>
            <a:r>
              <a:rPr lang="en-US" altLang="en-US" dirty="0"/>
              <a:t>Group </a:t>
            </a:r>
            <a:r>
              <a:rPr lang="en-US" altLang="en-US"/>
              <a:t>Management </a:t>
            </a:r>
            <a:r>
              <a:rPr lang="en-US" altLang="en-US" smtClean="0"/>
              <a:t>Protocol)</a:t>
            </a:r>
            <a:endParaRPr lang="en-US" altLang="en-US" dirty="0"/>
          </a:p>
          <a:p>
            <a:pPr lvl="1"/>
            <a:r>
              <a:rPr lang="en-US" altLang="en-US" dirty="0"/>
              <a:t>Management of group multicast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8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0923"/>
          </a:xfrm>
        </p:spPr>
        <p:txBody>
          <a:bodyPr/>
          <a:lstStyle/>
          <a:p>
            <a:r>
              <a:rPr lang="en-US" dirty="0" smtClean="0"/>
              <a:t>Internet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049"/>
            <a:ext cx="7886700" cy="5575427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The internetwork layer, also called the </a:t>
            </a:r>
            <a:r>
              <a:rPr lang="en-US" sz="3200" i="1" dirty="0"/>
              <a:t>internet </a:t>
            </a:r>
            <a:r>
              <a:rPr lang="en-US" sz="3200" i="1" dirty="0" smtClean="0"/>
              <a:t>layer </a:t>
            </a:r>
            <a:r>
              <a:rPr lang="en-US" sz="3200" dirty="0" smtClean="0"/>
              <a:t>or </a:t>
            </a:r>
            <a:r>
              <a:rPr lang="en-US" sz="3200" dirty="0"/>
              <a:t>the </a:t>
            </a:r>
            <a:r>
              <a:rPr lang="en-US" sz="3200" i="1" dirty="0"/>
              <a:t>network layer</a:t>
            </a:r>
            <a:r>
              <a:rPr lang="en-US" sz="3200" dirty="0"/>
              <a:t>, provides the “virtual network</a:t>
            </a:r>
            <a:r>
              <a:rPr lang="en-US" sz="3200" dirty="0" smtClean="0"/>
              <a:t>” image </a:t>
            </a:r>
            <a:r>
              <a:rPr lang="en-US" sz="3200" dirty="0"/>
              <a:t>of an internet (this layer shields the </a:t>
            </a:r>
            <a:r>
              <a:rPr lang="en-US" sz="3200" dirty="0" smtClean="0"/>
              <a:t>higher levels </a:t>
            </a:r>
            <a:r>
              <a:rPr lang="en-US" sz="3200" dirty="0"/>
              <a:t>from the physical network architecture </a:t>
            </a:r>
            <a:r>
              <a:rPr lang="en-US" sz="3200" dirty="0" smtClean="0"/>
              <a:t>below it).</a:t>
            </a:r>
          </a:p>
          <a:p>
            <a:pPr algn="just"/>
            <a:r>
              <a:rPr lang="en-US" sz="3200" dirty="0"/>
              <a:t>Internet Protocol (IP) is the most </a:t>
            </a:r>
            <a:r>
              <a:rPr lang="en-US" sz="3200" dirty="0" smtClean="0"/>
              <a:t>important protocol </a:t>
            </a:r>
            <a:r>
              <a:rPr lang="en-US" sz="3200" dirty="0"/>
              <a:t>in this layer. It is a connectionless </a:t>
            </a:r>
            <a:r>
              <a:rPr lang="en-US" sz="3200" dirty="0" smtClean="0"/>
              <a:t>protocol that </a:t>
            </a:r>
            <a:r>
              <a:rPr lang="en-US" sz="3200" dirty="0"/>
              <a:t>does not assume reliability from lower layers. </a:t>
            </a:r>
            <a:endParaRPr lang="en-US" sz="3200" dirty="0" smtClean="0"/>
          </a:p>
          <a:p>
            <a:pPr algn="just"/>
            <a:r>
              <a:rPr lang="en-US" sz="3200" dirty="0" smtClean="0"/>
              <a:t>IP does </a:t>
            </a:r>
            <a:r>
              <a:rPr lang="en-US" sz="3200" i="1" dirty="0"/>
              <a:t>not </a:t>
            </a:r>
            <a:r>
              <a:rPr lang="en-US" sz="3200" dirty="0"/>
              <a:t>provide reliability, flow control, or </a:t>
            </a:r>
            <a:r>
              <a:rPr lang="en-US" sz="3200" dirty="0" smtClean="0"/>
              <a:t>error recovery</a:t>
            </a:r>
            <a:r>
              <a:rPr lang="en-US" sz="3200" dirty="0"/>
              <a:t>. These functions must be provided at </a:t>
            </a:r>
            <a:r>
              <a:rPr lang="en-US" sz="3200" dirty="0" smtClean="0"/>
              <a:t>a higher </a:t>
            </a:r>
            <a:r>
              <a:rPr lang="en-US" sz="3200" dirty="0"/>
              <a:t>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1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115"/>
          </a:xfrm>
        </p:spPr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55632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en-US" sz="3200" b="1" dirty="0"/>
              <a:t>Sequencing and transmission of packets</a:t>
            </a:r>
          </a:p>
          <a:p>
            <a:pPr algn="just"/>
            <a:r>
              <a:rPr lang="en-US" altLang="en-US" sz="3200" b="1" dirty="0"/>
              <a:t>Acknowledgment of receipts</a:t>
            </a:r>
          </a:p>
          <a:p>
            <a:pPr algn="just"/>
            <a:r>
              <a:rPr lang="en-US" altLang="en-US" sz="3200" b="1" dirty="0"/>
              <a:t>Recovery of packets</a:t>
            </a:r>
          </a:p>
          <a:p>
            <a:pPr algn="just"/>
            <a:r>
              <a:rPr lang="en-US" altLang="en-US" sz="3200" b="1" dirty="0"/>
              <a:t>Flow control</a:t>
            </a:r>
          </a:p>
          <a:p>
            <a:pPr algn="just"/>
            <a:r>
              <a:rPr lang="en-US" altLang="en-US" sz="3200" dirty="0"/>
              <a:t>In essence, it engages in host-to-host transportation of data packets and the delivery of them to the application </a:t>
            </a:r>
            <a:r>
              <a:rPr lang="en-US" altLang="en-US" sz="3200" dirty="0" smtClean="0"/>
              <a:t>layer.</a:t>
            </a:r>
          </a:p>
          <a:p>
            <a:pPr algn="just"/>
            <a:r>
              <a:rPr lang="en-US" altLang="en-US" sz="3200" dirty="0" smtClean="0"/>
              <a:t>TCP (Transmission Control Protocol): </a:t>
            </a:r>
            <a:r>
              <a:rPr lang="en-US" sz="3200" dirty="0"/>
              <a:t>provides connection-oriented reliable data delivery, duplicate data suppression, congestion control, and flow </a:t>
            </a:r>
            <a:r>
              <a:rPr lang="en-US" sz="3200" dirty="0" smtClean="0"/>
              <a:t>control.</a:t>
            </a:r>
            <a:endParaRPr lang="en-US" altLang="en-US" sz="3200" dirty="0" smtClean="0"/>
          </a:p>
          <a:p>
            <a:pPr algn="just"/>
            <a:r>
              <a:rPr lang="en-US" altLang="en-US" sz="3200" dirty="0" smtClean="0"/>
              <a:t>UDP (User Datagram Protocol): </a:t>
            </a:r>
            <a:r>
              <a:rPr lang="en-US" sz="3200" dirty="0"/>
              <a:t>provides connectionless, unreliable, best-effort service. UDP is used by applications that need a fast transport mechanism and can tolerate the loss of some </a:t>
            </a:r>
            <a:r>
              <a:rPr lang="en-US" sz="3200" dirty="0" smtClean="0"/>
              <a:t>data.</a:t>
            </a:r>
            <a:endParaRPr lang="en-US" altLang="en-US" sz="3200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1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1883"/>
          </a:xfrm>
        </p:spPr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009"/>
            <a:ext cx="7886700" cy="5514467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The application layer is provided by the program </a:t>
            </a:r>
            <a:r>
              <a:rPr lang="en-US" sz="3200" dirty="0" smtClean="0"/>
              <a:t>that uses </a:t>
            </a:r>
            <a:r>
              <a:rPr lang="en-US" sz="3200" dirty="0"/>
              <a:t>TCP/IP for communication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The interface between the </a:t>
            </a:r>
            <a:r>
              <a:rPr lang="en-US" sz="3200" dirty="0" smtClean="0"/>
              <a:t>application and </a:t>
            </a:r>
            <a:r>
              <a:rPr lang="en-US" sz="3200" dirty="0"/>
              <a:t>transport layers is defined by port numbers </a:t>
            </a:r>
            <a:r>
              <a:rPr lang="en-US" sz="3200" dirty="0" smtClean="0"/>
              <a:t>and sockets.</a:t>
            </a:r>
          </a:p>
          <a:p>
            <a:pPr algn="just"/>
            <a:r>
              <a:rPr lang="en-US" sz="3200" dirty="0" smtClean="0"/>
              <a:t>This layer contains all the high level protocols: virtual terminal (TELNET), file  transfer (FTP) and electronic mail (SMTP).</a:t>
            </a:r>
          </a:p>
          <a:p>
            <a:pPr algn="just"/>
            <a:r>
              <a:rPr lang="en-US" sz="3200" dirty="0" smtClean="0"/>
              <a:t>The virtual terminal protocol allows a user on one machine to log into a distant machine and work there.</a:t>
            </a:r>
          </a:p>
          <a:p>
            <a:pPr algn="just"/>
            <a:r>
              <a:rPr lang="en-US" sz="3200" dirty="0" smtClean="0"/>
              <a:t>The file transfer protocol provides a way to more data efficiency from one machine to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6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1883"/>
          </a:xfrm>
        </p:spPr>
        <p:txBody>
          <a:bodyPr/>
          <a:lstStyle/>
          <a:p>
            <a:r>
              <a:rPr lang="en-US" dirty="0" smtClean="0"/>
              <a:t>Comparison of OSI &amp; TCP/IP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009"/>
            <a:ext cx="7886700" cy="551446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OSI &amp; TCP/IP models are more or less similar. The layer functionality is similar.</a:t>
            </a:r>
          </a:p>
          <a:p>
            <a:pPr algn="just"/>
            <a:r>
              <a:rPr lang="en-US" sz="3200" dirty="0" smtClean="0"/>
              <a:t>The two models can be distinguished based on concepts:</a:t>
            </a:r>
          </a:p>
          <a:p>
            <a:pPr lvl="1" algn="just"/>
            <a:r>
              <a:rPr lang="en-US" sz="3200" dirty="0" smtClean="0"/>
              <a:t>Service; Interfaces; Protocols</a:t>
            </a:r>
          </a:p>
          <a:p>
            <a:pPr algn="just"/>
            <a:r>
              <a:rPr lang="en-US" sz="3200" dirty="0" smtClean="0"/>
              <a:t>OSI: Each layer in OSI performs some service for the layer above it. A layer’s interface tells the processes above it how to access it. The peer protocol used in the layer are the layer’s own business. It can use ant protocol it want to.</a:t>
            </a:r>
          </a:p>
          <a:p>
            <a:pPr algn="just"/>
            <a:r>
              <a:rPr lang="en-US" sz="3200" dirty="0" smtClean="0"/>
              <a:t>TCP/IP: The TCP/IP model did not clearly distinguish between service, interface and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4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1883"/>
          </a:xfrm>
        </p:spPr>
        <p:txBody>
          <a:bodyPr/>
          <a:lstStyle/>
          <a:p>
            <a:r>
              <a:rPr lang="en-US" dirty="0"/>
              <a:t>Comparison of OSI &amp; TCP/IP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009"/>
            <a:ext cx="7886700" cy="4969955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The OSI model was devised before the invention of protocols, hence they are not biased towards one particular set of it.</a:t>
            </a:r>
          </a:p>
          <a:p>
            <a:pPr algn="just"/>
            <a:r>
              <a:rPr lang="en-US" sz="3200" dirty="0" smtClean="0"/>
              <a:t>The OSI model have 7 layers while TCP/IP have only 4 layers.</a:t>
            </a:r>
          </a:p>
          <a:p>
            <a:pPr algn="just"/>
            <a:r>
              <a:rPr lang="en-US" sz="3200" dirty="0" smtClean="0"/>
              <a:t>The OSI model supports both connectionless and connection-oriented communication in the network layer, but only connection-oriented communication in the transport layer.</a:t>
            </a:r>
          </a:p>
          <a:p>
            <a:pPr algn="just"/>
            <a:r>
              <a:rPr lang="en-US" sz="3200" dirty="0" smtClean="0"/>
              <a:t>The TCP/IP model has only one connectionless mode in the network layer but supports both modes in the transport layer.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9691"/>
          </a:xfrm>
        </p:spPr>
        <p:txBody>
          <a:bodyPr/>
          <a:lstStyle/>
          <a:p>
            <a:r>
              <a:rPr lang="en-US" dirty="0" smtClean="0"/>
              <a:t>X.25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817"/>
            <a:ext cx="7886700" cy="5526659"/>
          </a:xfrm>
        </p:spPr>
        <p:txBody>
          <a:bodyPr>
            <a:normAutofit/>
          </a:bodyPr>
          <a:lstStyle/>
          <a:p>
            <a:pPr algn="just"/>
            <a:r>
              <a:rPr lang="en-US" sz="3000" i="1" dirty="0"/>
              <a:t>X.25 </a:t>
            </a:r>
            <a:r>
              <a:rPr lang="en-US" sz="3000" dirty="0"/>
              <a:t>is a standard for WAN communications that defines how connections between user devices and network devices are established and maintained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/>
              <a:t>It is typically used in the packet-switched networks (PSNs) of common carriers, such as the telephone companies. </a:t>
            </a:r>
            <a:endParaRPr lang="en-US" sz="3000" dirty="0" smtClean="0"/>
          </a:p>
          <a:p>
            <a:pPr algn="just"/>
            <a:r>
              <a:rPr lang="en-US" sz="3000" dirty="0" smtClean="0"/>
              <a:t>Subscribers </a:t>
            </a:r>
            <a:r>
              <a:rPr lang="en-US" sz="3000" dirty="0"/>
              <a:t>are charged based on their use of the network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The devices used in X.25 </a:t>
            </a:r>
            <a:r>
              <a:rPr lang="en-US" sz="3000" dirty="0"/>
              <a:t>network </a:t>
            </a:r>
            <a:r>
              <a:rPr lang="en-US" sz="3000" dirty="0" smtClean="0"/>
              <a:t>fall </a:t>
            </a:r>
            <a:r>
              <a:rPr lang="en-US" sz="3000" dirty="0"/>
              <a:t>into three general categories: </a:t>
            </a:r>
            <a:endParaRPr lang="en-US" sz="3000" dirty="0" smtClean="0"/>
          </a:p>
          <a:p>
            <a:pPr lvl="1" algn="just"/>
            <a:r>
              <a:rPr lang="en-US" sz="3000" dirty="0" smtClean="0"/>
              <a:t>data </a:t>
            </a:r>
            <a:r>
              <a:rPr lang="en-US" sz="3000" dirty="0"/>
              <a:t>terminal equipment (DTE), </a:t>
            </a:r>
            <a:endParaRPr lang="en-US" sz="3000" dirty="0" smtClean="0"/>
          </a:p>
          <a:p>
            <a:pPr lvl="1" algn="just"/>
            <a:r>
              <a:rPr lang="en-US" sz="3000" dirty="0" smtClean="0"/>
              <a:t>data </a:t>
            </a:r>
            <a:r>
              <a:rPr lang="en-US" sz="3000" dirty="0"/>
              <a:t>circuit-terminating equipment (DCE), </a:t>
            </a:r>
            <a:endParaRPr lang="en-US" sz="3000" dirty="0" smtClean="0"/>
          </a:p>
          <a:p>
            <a:pPr lvl="1" algn="just"/>
            <a:r>
              <a:rPr lang="en-US" sz="3000" dirty="0" smtClean="0"/>
              <a:t>packet-switching </a:t>
            </a:r>
            <a:r>
              <a:rPr lang="en-US" sz="3000" dirty="0"/>
              <a:t>exchange (PSE)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5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1883"/>
          </a:xfrm>
        </p:spPr>
        <p:txBody>
          <a:bodyPr/>
          <a:lstStyle/>
          <a:p>
            <a:r>
              <a:rPr lang="en-US" dirty="0"/>
              <a:t>X.25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90" y="1952879"/>
            <a:ext cx="8745221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1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/>
          <a:p>
            <a:r>
              <a:rPr lang="en-US" dirty="0"/>
              <a:t>X.25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1901"/>
            <a:ext cx="7886700" cy="5489575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/>
              <a:t>Data </a:t>
            </a:r>
            <a:r>
              <a:rPr lang="en-US" sz="3000" b="1" dirty="0" smtClean="0"/>
              <a:t>Terminal Equipment </a:t>
            </a:r>
            <a:r>
              <a:rPr lang="en-US" sz="3000" b="1" dirty="0"/>
              <a:t>(DTE) </a:t>
            </a:r>
            <a:r>
              <a:rPr lang="en-US" sz="3000" dirty="0"/>
              <a:t>devices are end systems that communicate across the X.25 network. </a:t>
            </a:r>
            <a:endParaRPr lang="en-US" sz="3000" dirty="0" smtClean="0"/>
          </a:p>
          <a:p>
            <a:pPr algn="just"/>
            <a:r>
              <a:rPr lang="en-US" sz="3000" dirty="0" smtClean="0"/>
              <a:t>They </a:t>
            </a:r>
            <a:r>
              <a:rPr lang="en-US" sz="3000" dirty="0"/>
              <a:t>are usually terminals, personal computers, or network hosts, and are located on the premises of individual subscribers. </a:t>
            </a:r>
            <a:endParaRPr lang="en-US" sz="3000" dirty="0" smtClean="0"/>
          </a:p>
          <a:p>
            <a:pPr algn="just"/>
            <a:r>
              <a:rPr lang="en-US" sz="3000" b="1" dirty="0"/>
              <a:t>Data communication </a:t>
            </a:r>
            <a:r>
              <a:rPr lang="en-US" sz="3000" b="1" dirty="0" smtClean="0"/>
              <a:t>Equipment </a:t>
            </a:r>
            <a:r>
              <a:rPr lang="en-US" sz="3000" dirty="0"/>
              <a:t>(</a:t>
            </a:r>
            <a:r>
              <a:rPr lang="en-US" sz="3000" b="1" dirty="0"/>
              <a:t>DCEs) </a:t>
            </a:r>
            <a:r>
              <a:rPr lang="en-US" sz="3000" dirty="0"/>
              <a:t>are communications devices, such as modems and packet switches that provide the interface between DTE devices and a PSE, and are generally located in the carrier's facilities. 	</a:t>
            </a:r>
          </a:p>
          <a:p>
            <a:pPr algn="just"/>
            <a:r>
              <a:rPr lang="en-US" sz="3000" b="1" dirty="0" smtClean="0"/>
              <a:t>Packet-switching Exchange (PSEs) </a:t>
            </a:r>
            <a:r>
              <a:rPr lang="en-US" sz="3000" dirty="0"/>
              <a:t>are switches that compose the bulk of the carrier's network. They transfer data from one DTE device to another through the X.25 PSN</a:t>
            </a:r>
            <a:r>
              <a:rPr lang="en-US" sz="3000" dirty="0" smtClean="0"/>
              <a:t>.</a:t>
            </a:r>
            <a:endParaRPr lang="en-US" sz="3000" dirty="0"/>
          </a:p>
          <a:p>
            <a:pPr algn="just"/>
            <a:endParaRPr lang="en-US" sz="3000" dirty="0"/>
          </a:p>
          <a:p>
            <a:pPr algn="just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9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585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A </a:t>
            </a:r>
            <a:r>
              <a:rPr lang="en-US" i="1" dirty="0"/>
              <a:t>computer network </a:t>
            </a:r>
            <a:r>
              <a:rPr lang="en-US" dirty="0"/>
              <a:t>is an </a:t>
            </a:r>
            <a:r>
              <a:rPr lang="en-US" b="1" dirty="0"/>
              <a:t>interconnected </a:t>
            </a:r>
            <a:r>
              <a:rPr lang="en-US" dirty="0"/>
              <a:t>collection of </a:t>
            </a:r>
            <a:r>
              <a:rPr lang="en-US" b="1" dirty="0"/>
              <a:t>autonomous </a:t>
            </a:r>
            <a:r>
              <a:rPr lang="en-US" dirty="0"/>
              <a:t>computers</a:t>
            </a:r>
            <a:r>
              <a:rPr lang="en-US" dirty="0" smtClean="0"/>
              <a:t>.</a:t>
            </a:r>
          </a:p>
          <a:p>
            <a:pPr marL="228600" lvl="1" algn="just">
              <a:spcBef>
                <a:spcPts val="1000"/>
              </a:spcBef>
            </a:pPr>
            <a:r>
              <a:rPr lang="en-US" sz="2800" dirty="0"/>
              <a:t>The goals of a computer network include:</a:t>
            </a:r>
          </a:p>
          <a:p>
            <a:pPr marL="457200" lvl="1" indent="0" algn="just">
              <a:buNone/>
            </a:pPr>
            <a:r>
              <a:rPr lang="en-US" sz="2800" dirty="0"/>
              <a:t>• </a:t>
            </a:r>
            <a:r>
              <a:rPr lang="en-US" sz="2800" b="1" dirty="0" smtClean="0"/>
              <a:t>Sharing</a:t>
            </a:r>
            <a:r>
              <a:rPr lang="en-US" sz="2800" dirty="0"/>
              <a:t>: programs (O.S., applications), data, equipment (printers, disks</a:t>
            </a:r>
            <a:r>
              <a:rPr lang="en-US" sz="2800" dirty="0" smtClean="0"/>
              <a:t>).</a:t>
            </a:r>
            <a:endParaRPr lang="en-US" sz="2800" dirty="0"/>
          </a:p>
          <a:p>
            <a:pPr marL="457200" lvl="1" indent="0" algn="just">
              <a:buNone/>
            </a:pPr>
            <a:r>
              <a:rPr lang="en-US" sz="2800" dirty="0"/>
              <a:t>• </a:t>
            </a:r>
            <a:r>
              <a:rPr lang="en-US" sz="2800" b="1" dirty="0"/>
              <a:t>High reliability</a:t>
            </a:r>
            <a:r>
              <a:rPr lang="en-US" sz="2800" dirty="0"/>
              <a:t>: </a:t>
            </a:r>
            <a:r>
              <a:rPr lang="en-US" sz="2800" dirty="0" smtClean="0"/>
              <a:t>users are </a:t>
            </a:r>
            <a:r>
              <a:rPr lang="en-US" sz="2800" dirty="0"/>
              <a:t>more immune from hardware/software failure.</a:t>
            </a:r>
          </a:p>
          <a:p>
            <a:pPr marL="457200" lvl="1" indent="0" algn="just">
              <a:buNone/>
            </a:pPr>
            <a:r>
              <a:rPr lang="en-US" sz="2800" dirty="0"/>
              <a:t>• </a:t>
            </a:r>
            <a:r>
              <a:rPr lang="en-US" sz="2800" b="1" dirty="0"/>
              <a:t>Less cost</a:t>
            </a:r>
            <a:r>
              <a:rPr lang="en-US" sz="2800" dirty="0"/>
              <a:t>: </a:t>
            </a:r>
            <a:r>
              <a:rPr lang="en-US" sz="2800" dirty="0" smtClean="0"/>
              <a:t>It </a:t>
            </a:r>
            <a:r>
              <a:rPr lang="en-US" sz="2800" dirty="0"/>
              <a:t>is easy to increase the capacity by adding new machines.</a:t>
            </a:r>
          </a:p>
          <a:p>
            <a:pPr marL="457200" lvl="1" indent="0" algn="just">
              <a:buNone/>
            </a:pPr>
            <a:r>
              <a:rPr lang="en-US" sz="2800" dirty="0"/>
              <a:t>• </a:t>
            </a:r>
            <a:r>
              <a:rPr lang="en-US" sz="2800" b="1" dirty="0"/>
              <a:t>Communications medium</a:t>
            </a:r>
            <a:r>
              <a:rPr lang="en-US" sz="2800" dirty="0"/>
              <a:t>: Users have access to email and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/>
              <a:t>X.25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599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Packet </a:t>
            </a:r>
            <a:r>
              <a:rPr lang="en-US" b="1" dirty="0" smtClean="0"/>
              <a:t>Assembler/Disassembler</a:t>
            </a:r>
          </a:p>
          <a:p>
            <a:pPr algn="just"/>
            <a:r>
              <a:rPr lang="en-US" sz="3200" dirty="0"/>
              <a:t>The </a:t>
            </a:r>
            <a:r>
              <a:rPr lang="en-US" sz="3200" i="1" dirty="0"/>
              <a:t>packet assembler/disassembler (PAD) </a:t>
            </a:r>
            <a:r>
              <a:rPr lang="en-US" sz="3200" dirty="0"/>
              <a:t>is a device commonly found in X.25 networks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The PAD is located between a DTE device and a DCE </a:t>
            </a:r>
            <a:r>
              <a:rPr lang="en-US" sz="3200" dirty="0" smtClean="0"/>
              <a:t>device </a:t>
            </a:r>
            <a:r>
              <a:rPr lang="en-US" sz="3200" dirty="0"/>
              <a:t>and it performs three primary functions: 	</a:t>
            </a:r>
          </a:p>
          <a:p>
            <a:pPr lvl="1" algn="just"/>
            <a:r>
              <a:rPr lang="en-US" sz="3200" dirty="0"/>
              <a:t>buffering (storing data until a device is ready to process it), </a:t>
            </a:r>
            <a:endParaRPr lang="en-US" sz="3200" dirty="0" smtClean="0"/>
          </a:p>
          <a:p>
            <a:pPr lvl="1" algn="just"/>
            <a:r>
              <a:rPr lang="en-US" sz="3200" dirty="0" smtClean="0"/>
              <a:t>packet </a:t>
            </a:r>
            <a:r>
              <a:rPr lang="en-US" sz="3200" dirty="0"/>
              <a:t>assembly, </a:t>
            </a:r>
            <a:endParaRPr lang="en-US" sz="3200" dirty="0" smtClean="0"/>
          </a:p>
          <a:p>
            <a:pPr lvl="1" algn="just"/>
            <a:r>
              <a:rPr lang="en-US" sz="3200" dirty="0" smtClean="0"/>
              <a:t>and </a:t>
            </a:r>
            <a:r>
              <a:rPr lang="en-US" sz="3200" dirty="0"/>
              <a:t>packet </a:t>
            </a:r>
            <a:r>
              <a:rPr lang="en-US" sz="3200" dirty="0" smtClean="0"/>
              <a:t>disassembly</a:t>
            </a:r>
            <a:endParaRPr lang="en-US" sz="3200" dirty="0"/>
          </a:p>
          <a:p>
            <a:pPr marL="0" indent="0" algn="just">
              <a:buNone/>
            </a:pPr>
            <a:r>
              <a:rPr lang="en-US" dirty="0"/>
              <a:t>	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0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/>
              <a:t>X.25 Network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48" y="3673390"/>
            <a:ext cx="4800600" cy="30639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1304544"/>
            <a:ext cx="83599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X.25 protocol suite maps to the lowest three layers of the OSI reference model. The layers are: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Physical layer: </a:t>
            </a:r>
            <a:r>
              <a:rPr lang="en-US" sz="2800" dirty="0"/>
              <a:t>Deals with the physical interface between an attached station and the link that attaches that station to the packet-switching node. </a:t>
            </a:r>
            <a:r>
              <a:rPr lang="en-US" sz="2800" dirty="0" smtClean="0"/>
              <a:t>X.21 </a:t>
            </a:r>
            <a:r>
              <a:rPr lang="en-US" sz="2800" dirty="0"/>
              <a:t>is the most commonly used physical layer standard.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798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>
            <a:normAutofit/>
          </a:bodyPr>
          <a:lstStyle/>
          <a:p>
            <a:r>
              <a:rPr lang="en-US" dirty="0"/>
              <a:t>X.25 </a:t>
            </a:r>
            <a:r>
              <a:rPr lang="en-US" dirty="0" smtClean="0"/>
              <a:t>Network - Protocol </a:t>
            </a:r>
            <a:r>
              <a:rPr lang="en-US" dirty="0"/>
              <a:t>Suite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599811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Frame (Link) layer: </a:t>
            </a:r>
            <a:r>
              <a:rPr lang="en-US" dirty="0"/>
              <a:t>Facilitates reliable transfer of data across the physical link by transmitting the data as a sequence of frames</a:t>
            </a:r>
            <a:r>
              <a:rPr lang="en-US" dirty="0" smtClean="0"/>
              <a:t>. Uses Link </a:t>
            </a:r>
            <a:r>
              <a:rPr lang="en-US" dirty="0"/>
              <a:t>Access Protocol Balanced (LAPB), bit oriented protocol. </a:t>
            </a:r>
          </a:p>
          <a:p>
            <a:pPr algn="just"/>
            <a:r>
              <a:rPr lang="en-US" b="1" dirty="0" smtClean="0"/>
              <a:t>Packet </a:t>
            </a:r>
            <a:r>
              <a:rPr lang="en-US" b="1" dirty="0"/>
              <a:t>layer: </a:t>
            </a:r>
            <a:r>
              <a:rPr lang="en-US" dirty="0"/>
              <a:t>Responsible for end-to-end connection between two DTEs. Functions performed are: </a:t>
            </a:r>
          </a:p>
          <a:p>
            <a:pPr lvl="1" algn="just"/>
            <a:r>
              <a:rPr lang="en-US" sz="2800" dirty="0" smtClean="0"/>
              <a:t>Establishing </a:t>
            </a:r>
            <a:r>
              <a:rPr lang="en-US" sz="2800" dirty="0"/>
              <a:t>connection </a:t>
            </a:r>
          </a:p>
          <a:p>
            <a:pPr lvl="1" algn="just"/>
            <a:r>
              <a:rPr lang="en-US" sz="2800" dirty="0" smtClean="0"/>
              <a:t>Transferring </a:t>
            </a:r>
            <a:r>
              <a:rPr lang="en-US" sz="2800" dirty="0"/>
              <a:t>data </a:t>
            </a:r>
          </a:p>
          <a:p>
            <a:pPr lvl="1" algn="just"/>
            <a:r>
              <a:rPr lang="en-US" sz="2800" dirty="0" smtClean="0"/>
              <a:t>Terminating </a:t>
            </a:r>
            <a:r>
              <a:rPr lang="en-US" sz="2800" dirty="0"/>
              <a:t>a connection </a:t>
            </a:r>
          </a:p>
          <a:p>
            <a:pPr lvl="1" algn="just"/>
            <a:r>
              <a:rPr lang="en-US" sz="2800" dirty="0" smtClean="0"/>
              <a:t>Error </a:t>
            </a:r>
            <a:r>
              <a:rPr lang="en-US" sz="2800" dirty="0"/>
              <a:t>and flow control </a:t>
            </a:r>
            <a:endParaRPr lang="en-US" sz="2800" dirty="0" smtClean="0"/>
          </a:p>
          <a:p>
            <a:pPr lvl="1" algn="just"/>
            <a:r>
              <a:rPr lang="en-US" sz="2800" dirty="0" smtClean="0"/>
              <a:t>With </a:t>
            </a:r>
            <a:r>
              <a:rPr lang="en-US" sz="2800" dirty="0"/>
              <a:t>the help of X.25 packet layer, data are transmitted in packets over external virtual circuits.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6539"/>
          </a:xfrm>
        </p:spPr>
        <p:txBody>
          <a:bodyPr/>
          <a:lstStyle/>
          <a:p>
            <a:r>
              <a:rPr lang="en-US" dirty="0"/>
              <a:t>Asynchronous Transfer Mode (ATM)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665"/>
            <a:ext cx="7886700" cy="5055299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ATM is an international standard for </a:t>
            </a:r>
            <a:r>
              <a:rPr lang="en-US" sz="3200" dirty="0"/>
              <a:t>cell relay wherein information for multiple service types, such as voice, video, or data, is conveyed in small, fixed-size cells. </a:t>
            </a:r>
            <a:endParaRPr lang="en-US" sz="3200" dirty="0" smtClean="0"/>
          </a:p>
          <a:p>
            <a:pPr algn="just"/>
            <a:r>
              <a:rPr lang="en-US" sz="3200" dirty="0"/>
              <a:t>ATM networks are connection-oriented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Technically, it can be viewed as an evolution of packet switching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/>
              <a:t>ATM integrates the multiplexing and switching functions, is well suited for </a:t>
            </a:r>
            <a:r>
              <a:rPr lang="en-US" sz="3200" dirty="0" err="1"/>
              <a:t>bursty</a:t>
            </a:r>
            <a:r>
              <a:rPr lang="en-US" sz="3200" dirty="0"/>
              <a:t> traffic (in contrast to circuit switching), and allows communications between devices that operate at different speeds.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1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1883"/>
          </a:xfrm>
        </p:spPr>
        <p:txBody>
          <a:bodyPr/>
          <a:lstStyle/>
          <a:p>
            <a:r>
              <a:rPr lang="en-US" dirty="0" smtClean="0"/>
              <a:t>ATM Protocol </a:t>
            </a:r>
            <a:r>
              <a:rPr lang="en-US" dirty="0"/>
              <a:t>Architecture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676" y="1593977"/>
            <a:ext cx="5486400" cy="49523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9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/>
              <a:t>ATM Protocol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Physical layer </a:t>
            </a:r>
            <a:r>
              <a:rPr lang="en-US" sz="3200" dirty="0"/>
              <a:t>of the ATM protocol architecture involves </a:t>
            </a:r>
            <a:r>
              <a:rPr lang="en-US" sz="3200" dirty="0" smtClean="0"/>
              <a:t>the specification </a:t>
            </a:r>
            <a:r>
              <a:rPr lang="en-US" sz="3200" dirty="0"/>
              <a:t>of a transmission medium and a signal </a:t>
            </a:r>
            <a:r>
              <a:rPr lang="en-US" sz="3200" dirty="0" smtClean="0"/>
              <a:t>encoding scheme. 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main functions of the ATM physical layer are as follows: </a:t>
            </a:r>
          </a:p>
          <a:p>
            <a:pPr lvl="1" algn="just"/>
            <a:r>
              <a:rPr lang="en-US" sz="3200" dirty="0"/>
              <a:t>Cells are converted into a bit stream, </a:t>
            </a:r>
          </a:p>
          <a:p>
            <a:pPr lvl="1" algn="just"/>
            <a:r>
              <a:rPr lang="en-US" sz="3200" dirty="0"/>
              <a:t>The transmission and receipt of bits on the physical medium are controlled, </a:t>
            </a:r>
          </a:p>
          <a:p>
            <a:pPr lvl="1" algn="just"/>
            <a:r>
              <a:rPr lang="en-US" sz="3200" dirty="0"/>
              <a:t>ATM cell boundaries are tracked, </a:t>
            </a:r>
          </a:p>
          <a:p>
            <a:pPr lvl="1" algn="just"/>
            <a:r>
              <a:rPr lang="en-US" sz="3200" dirty="0"/>
              <a:t>Cells are packaged into the appropriate types of frames for the physical medium. </a:t>
            </a:r>
          </a:p>
          <a:p>
            <a:pPr algn="just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4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2155"/>
          </a:xfrm>
        </p:spPr>
        <p:txBody>
          <a:bodyPr/>
          <a:lstStyle/>
          <a:p>
            <a:r>
              <a:rPr lang="en-US" dirty="0"/>
              <a:t>ATM Protocol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1"/>
            <a:ext cx="7886700" cy="562419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ATM Layer</a:t>
            </a:r>
          </a:p>
          <a:p>
            <a:pPr lvl="1" algn="just"/>
            <a:r>
              <a:rPr lang="en-US" sz="3200" dirty="0" smtClean="0"/>
              <a:t>The </a:t>
            </a:r>
            <a:r>
              <a:rPr lang="en-US" sz="3200" dirty="0"/>
              <a:t>ATM layer provides routing, traffic management, switching and multiplexing services. </a:t>
            </a:r>
            <a:endParaRPr lang="en-US" sz="3200" dirty="0" smtClean="0"/>
          </a:p>
          <a:p>
            <a:pPr lvl="1" algn="just"/>
            <a:r>
              <a:rPr lang="en-US" sz="3200" dirty="0" smtClean="0"/>
              <a:t>It </a:t>
            </a:r>
            <a:r>
              <a:rPr lang="en-US" sz="3200" dirty="0"/>
              <a:t>processes outgoing traffic by accepting 48-byte segment from the AAL sub-layers and transforming them into 53-byte cell by addition of a 5-byte header. </a:t>
            </a:r>
          </a:p>
          <a:p>
            <a:pPr algn="just"/>
            <a:r>
              <a:rPr lang="en-US" sz="3200" b="1" dirty="0"/>
              <a:t>ATM Adaptation Layer (AAL)</a:t>
            </a:r>
          </a:p>
          <a:p>
            <a:pPr lvl="1" algn="just"/>
            <a:r>
              <a:rPr lang="en-US" sz="3200" dirty="0" smtClean="0"/>
              <a:t>Mapping </a:t>
            </a:r>
            <a:r>
              <a:rPr lang="en-US" sz="3200" dirty="0"/>
              <a:t>the higher-layer information into ATM cells to be transport over an ATM </a:t>
            </a:r>
            <a:r>
              <a:rPr lang="en-US" sz="3200" dirty="0" smtClean="0"/>
              <a:t>network.</a:t>
            </a:r>
            <a:endParaRPr lang="en-US" sz="3200" dirty="0"/>
          </a:p>
          <a:p>
            <a:pPr lvl="1" algn="just"/>
            <a:r>
              <a:rPr lang="en-US" sz="3200" dirty="0" smtClean="0"/>
              <a:t>Collecting </a:t>
            </a:r>
            <a:r>
              <a:rPr lang="en-US" sz="3200" dirty="0"/>
              <a:t>information from ATM cells for delivery to higher </a:t>
            </a:r>
            <a:r>
              <a:rPr lang="en-US" sz="3200" dirty="0" smtClean="0"/>
              <a:t>layers.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0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/>
              <a:t>ATM Protocol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The ATM reference </a:t>
            </a:r>
            <a:r>
              <a:rPr lang="en-US" sz="3000" dirty="0" smtClean="0"/>
              <a:t>model consists </a:t>
            </a:r>
            <a:r>
              <a:rPr lang="en-US" sz="3000" dirty="0"/>
              <a:t>of the following planes, which span all layers</a:t>
            </a:r>
            <a:r>
              <a:rPr lang="en-US" sz="3000" dirty="0" smtClean="0"/>
              <a:t>:</a:t>
            </a:r>
          </a:p>
          <a:p>
            <a:pPr algn="just"/>
            <a:r>
              <a:rPr lang="en-US" sz="3000" b="1" dirty="0" smtClean="0"/>
              <a:t>Control</a:t>
            </a:r>
            <a:r>
              <a:rPr lang="en-US" sz="3000" dirty="0" smtClean="0"/>
              <a:t>—This </a:t>
            </a:r>
            <a:r>
              <a:rPr lang="en-US" sz="3000" dirty="0"/>
              <a:t>plane is responsible for generating and managing signaling requests. </a:t>
            </a:r>
          </a:p>
          <a:p>
            <a:pPr algn="just"/>
            <a:r>
              <a:rPr lang="en-US" sz="3000" b="1" dirty="0" smtClean="0"/>
              <a:t>User</a:t>
            </a:r>
            <a:r>
              <a:rPr lang="en-US" sz="3000" dirty="0" smtClean="0"/>
              <a:t>—This </a:t>
            </a:r>
            <a:r>
              <a:rPr lang="en-US" sz="3000" dirty="0"/>
              <a:t>plane is responsible for managing the transfer of data. </a:t>
            </a:r>
          </a:p>
          <a:p>
            <a:pPr algn="just"/>
            <a:r>
              <a:rPr lang="en-US" sz="3000" b="1" dirty="0" smtClean="0"/>
              <a:t>Management</a:t>
            </a:r>
            <a:r>
              <a:rPr lang="en-US" sz="3000" dirty="0" smtClean="0"/>
              <a:t>—This </a:t>
            </a:r>
            <a:r>
              <a:rPr lang="en-US" sz="3000" dirty="0"/>
              <a:t>plane contains two components: </a:t>
            </a:r>
          </a:p>
          <a:p>
            <a:pPr lvl="1" algn="just"/>
            <a:r>
              <a:rPr lang="en-US" sz="3000" dirty="0" smtClean="0"/>
              <a:t>Layer </a:t>
            </a:r>
            <a:r>
              <a:rPr lang="en-US" sz="3000" dirty="0"/>
              <a:t>management manages layer-specific functions, such as the detection of failures and protocol problems. </a:t>
            </a:r>
          </a:p>
          <a:p>
            <a:pPr lvl="1" algn="just"/>
            <a:r>
              <a:rPr lang="en-US" sz="3000" dirty="0" smtClean="0"/>
              <a:t>Plane </a:t>
            </a:r>
            <a:r>
              <a:rPr lang="en-US" sz="3000" dirty="0"/>
              <a:t>management manages and coordinates functions related to the complete system. </a:t>
            </a:r>
          </a:p>
          <a:p>
            <a:pPr algn="just"/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8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115"/>
          </a:xfrm>
        </p:spPr>
        <p:txBody>
          <a:bodyPr/>
          <a:lstStyle/>
          <a:p>
            <a:r>
              <a:rPr lang="en-US" dirty="0"/>
              <a:t>ATM Network Interfaces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556323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An ATM network consists of a set of ATM switches interconnected by point-to-point ATM links or interfaces. </a:t>
            </a:r>
            <a:endParaRPr lang="en-US" sz="3200" dirty="0" smtClean="0"/>
          </a:p>
          <a:p>
            <a:pPr algn="just"/>
            <a:r>
              <a:rPr lang="en-US" sz="3200" dirty="0" smtClean="0"/>
              <a:t>ATM </a:t>
            </a:r>
            <a:r>
              <a:rPr lang="en-US" sz="3200" dirty="0"/>
              <a:t>switches support two primary types of interfaces: UNI and </a:t>
            </a:r>
            <a:r>
              <a:rPr lang="en-US" sz="3200" dirty="0" smtClean="0"/>
              <a:t>NNI.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UNI (User-Network Interface) connects ATM end systems (such as hosts and routers) to an ATM switch. </a:t>
            </a:r>
            <a:endParaRPr lang="en-US" sz="3200" dirty="0" smtClean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NNI (Network-Network Interface) connects two ATM switches. </a:t>
            </a:r>
            <a:endParaRPr lang="en-US" sz="3200" dirty="0" smtClean="0"/>
          </a:p>
          <a:p>
            <a:pPr algn="just"/>
            <a:r>
              <a:rPr lang="en-US" sz="3200" dirty="0" smtClean="0"/>
              <a:t>UNI </a:t>
            </a:r>
            <a:r>
              <a:rPr lang="en-US" sz="3200" dirty="0"/>
              <a:t>and NNI can be further subdivided into public and private UNIs and NNIs.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3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115"/>
          </a:xfrm>
        </p:spPr>
        <p:txBody>
          <a:bodyPr/>
          <a:lstStyle/>
          <a:p>
            <a:r>
              <a:rPr lang="en-US" dirty="0"/>
              <a:t>ATM Cell 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5563235"/>
          </a:xfrm>
        </p:spPr>
        <p:txBody>
          <a:bodyPr/>
          <a:lstStyle/>
          <a:p>
            <a:pPr algn="just"/>
            <a:r>
              <a:rPr lang="en-US" dirty="0"/>
              <a:t>ATM transfers information in fixed-size units called </a:t>
            </a:r>
            <a:r>
              <a:rPr lang="en-US" i="1" dirty="0"/>
              <a:t>cells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cell consists of 53 octets, or </a:t>
            </a:r>
            <a:r>
              <a:rPr lang="en-US" dirty="0" smtClean="0"/>
              <a:t>bytes.</a:t>
            </a:r>
          </a:p>
          <a:p>
            <a:pPr algn="just"/>
            <a:r>
              <a:rPr lang="en-US" dirty="0"/>
              <a:t>The first 5 bytes contain cell-header information, and the remaining 48 contain the payload (user information). </a:t>
            </a:r>
            <a:endParaRPr lang="en-US" dirty="0" smtClean="0"/>
          </a:p>
          <a:p>
            <a:pPr algn="just"/>
            <a:r>
              <a:rPr lang="en-US" dirty="0" smtClean="0"/>
              <a:t>Small</a:t>
            </a:r>
            <a:r>
              <a:rPr lang="en-US" dirty="0"/>
              <a:t>, fixed-length cells are well suited to transfer voice and video traffic because such traffic is intolerant to delays that result from having to wait for a large data packet to download, among other things.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03" y="5029362"/>
            <a:ext cx="6858000" cy="13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2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863726"/>
            <a:ext cx="6791325" cy="43048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8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 smtClean="0"/>
              <a:t>Frame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i="1" dirty="0"/>
              <a:t>Frame Relay</a:t>
            </a:r>
            <a:r>
              <a:rPr lang="en-US" altLang="en-US" sz="3200" dirty="0"/>
              <a:t> is a high-performance WAN protocol that operates at the physical and data link layers of the OSI reference model. </a:t>
            </a:r>
            <a:endParaRPr lang="nb-NO" altLang="en-US" sz="3200" dirty="0"/>
          </a:p>
          <a:p>
            <a:pPr algn="just"/>
            <a:r>
              <a:rPr lang="en-US" altLang="en-US" sz="3200" dirty="0"/>
              <a:t>Frame Relay originally was designed for use across Integrated Services Digital Network (ISDN) </a:t>
            </a:r>
            <a:r>
              <a:rPr lang="en-US" altLang="en-US" sz="3200" dirty="0" smtClean="0"/>
              <a:t>interfaces</a:t>
            </a:r>
          </a:p>
          <a:p>
            <a:pPr algn="just"/>
            <a:r>
              <a:rPr lang="en-US" altLang="en-US" sz="3200" dirty="0"/>
              <a:t>Frame Relay is </a:t>
            </a:r>
            <a:r>
              <a:rPr lang="nb-NO" altLang="en-US" sz="3200" dirty="0"/>
              <a:t>based on</a:t>
            </a:r>
            <a:r>
              <a:rPr lang="en-US" altLang="en-US" sz="3200" dirty="0"/>
              <a:t> packet-switched technology. </a:t>
            </a:r>
            <a:endParaRPr lang="nb-NO" altLang="en-US" sz="3200" dirty="0"/>
          </a:p>
          <a:p>
            <a:pPr algn="just"/>
            <a:r>
              <a:rPr lang="en-US" altLang="en-US" sz="3200" dirty="0"/>
              <a:t>The following two techniques are used in packet-switching technology:</a:t>
            </a:r>
          </a:p>
          <a:p>
            <a:pPr lvl="1" algn="just"/>
            <a:r>
              <a:rPr lang="en-US" altLang="en-US" sz="3200" dirty="0"/>
              <a:t>Variable-length packets </a:t>
            </a:r>
          </a:p>
          <a:p>
            <a:pPr lvl="1" algn="just"/>
            <a:r>
              <a:rPr lang="en-US" altLang="en-US" sz="3200" dirty="0"/>
              <a:t>Statistical multiplexing</a:t>
            </a:r>
            <a:r>
              <a:rPr lang="en-US" altLang="en-US" dirty="0"/>
              <a:t> </a:t>
            </a:r>
          </a:p>
          <a:p>
            <a:pPr algn="just"/>
            <a:endParaRPr lang="en-US" alt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1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/>
              <a:t>Frame Relay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1349572"/>
            <a:ext cx="6858000" cy="500677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6772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5307"/>
          </a:xfrm>
        </p:spPr>
        <p:txBody>
          <a:bodyPr/>
          <a:lstStyle/>
          <a:p>
            <a:r>
              <a:rPr lang="en-US" dirty="0"/>
              <a:t>Frame Relay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433"/>
            <a:ext cx="7886700" cy="5551043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/>
              <a:t>Devices attached to a Frame Relay WAN fall into the following two general categories: </a:t>
            </a:r>
          </a:p>
          <a:p>
            <a:pPr lvl="1" algn="just"/>
            <a:r>
              <a:rPr lang="en-US" altLang="en-US" sz="3200" dirty="0"/>
              <a:t>Data terminal equipment (DTE) </a:t>
            </a:r>
          </a:p>
          <a:p>
            <a:pPr lvl="1" algn="just"/>
            <a:r>
              <a:rPr lang="en-US" altLang="en-US" sz="3200" dirty="0"/>
              <a:t>Data circuit-terminating equipment (DCE) </a:t>
            </a:r>
          </a:p>
          <a:p>
            <a:pPr algn="just"/>
            <a:r>
              <a:rPr lang="en-US" altLang="en-US" sz="3200" dirty="0"/>
              <a:t>Examples of DTE devices are terminals, personal computers, routers, and bridges. </a:t>
            </a:r>
          </a:p>
          <a:p>
            <a:pPr algn="just"/>
            <a:r>
              <a:rPr lang="en-US" altLang="en-US" sz="3200" dirty="0"/>
              <a:t>DCEs are carrier-owned internetworking devices. The purpose of DCE equipment is to provide clocking and switching services in a network, which are the devices that actually transmit data through the WAN. In most cases, these are packet </a:t>
            </a:r>
            <a:r>
              <a:rPr lang="en-US" altLang="en-US" sz="3200" dirty="0" smtClean="0"/>
              <a:t>switches.</a:t>
            </a:r>
            <a:endParaRPr lang="en-US" alt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2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731"/>
          </a:xfrm>
        </p:spPr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5505"/>
            <a:ext cx="7886700" cy="52547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Uses of Computer Networks</a:t>
            </a:r>
          </a:p>
          <a:p>
            <a:pPr lvl="1" algn="just"/>
            <a:r>
              <a:rPr lang="en-US" dirty="0" smtClean="0"/>
              <a:t>Business Application</a:t>
            </a:r>
          </a:p>
          <a:p>
            <a:pPr lvl="2" algn="just"/>
            <a:r>
              <a:rPr lang="en-US" sz="2400" b="1" dirty="0" smtClean="0"/>
              <a:t>Resource Sharing</a:t>
            </a:r>
            <a:r>
              <a:rPr lang="en-US" sz="2400" dirty="0" smtClean="0"/>
              <a:t>: programs (O.S., applications), equipment (printers, disks).</a:t>
            </a:r>
          </a:p>
          <a:p>
            <a:pPr lvl="2" algn="just"/>
            <a:r>
              <a:rPr lang="en-US" sz="2400" b="1" dirty="0" smtClean="0"/>
              <a:t>Information Sharing</a:t>
            </a:r>
            <a:r>
              <a:rPr lang="en-US" sz="2400" dirty="0" smtClean="0"/>
              <a:t>: data (Client-server model)</a:t>
            </a:r>
          </a:p>
          <a:p>
            <a:pPr lvl="1" algn="just"/>
            <a:r>
              <a:rPr lang="en-US" dirty="0" smtClean="0"/>
              <a:t>Home Application</a:t>
            </a:r>
          </a:p>
          <a:p>
            <a:pPr lvl="2" algn="just"/>
            <a:r>
              <a:rPr lang="en-US" sz="2400" dirty="0" smtClean="0"/>
              <a:t>Access to remote information (www, news paper, business, cooking, health, history, etc..)</a:t>
            </a:r>
          </a:p>
          <a:p>
            <a:pPr lvl="2" algn="just"/>
            <a:r>
              <a:rPr lang="en-US" sz="2400" dirty="0" smtClean="0"/>
              <a:t>Person-to-person communication (text messaging, twitter, etc…)</a:t>
            </a:r>
          </a:p>
          <a:p>
            <a:pPr lvl="2" algn="just"/>
            <a:r>
              <a:rPr lang="en-US" sz="2400" dirty="0" smtClean="0"/>
              <a:t>Interactive entertainment (Facebook, WhatsApp, hike, etc…)</a:t>
            </a:r>
          </a:p>
          <a:p>
            <a:pPr lvl="2" algn="just"/>
            <a:r>
              <a:rPr lang="en-US" sz="2400" dirty="0" smtClean="0"/>
              <a:t>Electronic commerce (pay bill, manage bank a/c, online sale/purchase, etc…)</a:t>
            </a:r>
          </a:p>
          <a:p>
            <a:pPr lvl="1" algn="just"/>
            <a:r>
              <a:rPr lang="en-US" dirty="0" smtClean="0"/>
              <a:t>Mobile Users</a:t>
            </a:r>
          </a:p>
          <a:p>
            <a:pPr lvl="2" algn="just"/>
            <a:r>
              <a:rPr lang="en-US" sz="2400" dirty="0" smtClean="0"/>
              <a:t>Mobile computers/note book computers</a:t>
            </a:r>
          </a:p>
          <a:p>
            <a:pPr lvl="2" algn="just"/>
            <a:r>
              <a:rPr lang="en-US" sz="2400" dirty="0" smtClean="0"/>
              <a:t>PDAs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4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7771"/>
          </a:xfrm>
        </p:spPr>
        <p:txBody>
          <a:bodyPr/>
          <a:lstStyle/>
          <a:p>
            <a:r>
              <a:rPr lang="en-US" dirty="0" smtClean="0"/>
              <a:t>Network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897"/>
            <a:ext cx="7886700" cy="5648579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user machines in a network are called </a:t>
            </a:r>
            <a:r>
              <a:rPr lang="en-US" sz="3600" b="1" dirty="0"/>
              <a:t>hosts</a:t>
            </a:r>
            <a:r>
              <a:rPr lang="en-US" sz="3600" dirty="0"/>
              <a:t>. </a:t>
            </a:r>
            <a:endParaRPr lang="en-US" sz="3600" dirty="0" smtClean="0"/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hosts are connected by a </a:t>
            </a:r>
            <a:r>
              <a:rPr lang="en-US" sz="3600" b="1" dirty="0"/>
              <a:t>subnet </a:t>
            </a:r>
            <a:r>
              <a:rPr lang="en-US" sz="3600" dirty="0" smtClean="0"/>
              <a:t>which carries </a:t>
            </a:r>
            <a:r>
              <a:rPr lang="en-US" sz="3600" dirty="0"/>
              <a:t>messages between hosts. </a:t>
            </a:r>
            <a:endParaRPr lang="en-US" sz="3600" dirty="0" smtClean="0"/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subnet is made up of </a:t>
            </a:r>
            <a:r>
              <a:rPr lang="en-US" sz="3600" b="1" dirty="0"/>
              <a:t>transmission lines </a:t>
            </a:r>
            <a:r>
              <a:rPr lang="en-US" sz="3600" dirty="0"/>
              <a:t>(trunks, channels</a:t>
            </a:r>
            <a:r>
              <a:rPr lang="en-US" sz="3600" dirty="0" smtClean="0"/>
              <a:t>, circuits</a:t>
            </a:r>
            <a:r>
              <a:rPr lang="en-US" sz="3600" dirty="0"/>
              <a:t>) and </a:t>
            </a:r>
            <a:r>
              <a:rPr lang="en-US" sz="3600" b="1" dirty="0"/>
              <a:t>switching elements </a:t>
            </a:r>
            <a:r>
              <a:rPr lang="en-US" sz="3600" dirty="0"/>
              <a:t>(computers</a:t>
            </a:r>
            <a:r>
              <a:rPr lang="en-US" sz="3600" dirty="0" smtClean="0"/>
              <a:t>).</a:t>
            </a:r>
          </a:p>
          <a:p>
            <a:pPr algn="just"/>
            <a:r>
              <a:rPr lang="en-US" sz="3600" dirty="0" smtClean="0"/>
              <a:t>Computer Networks can be classified by two dimensions:</a:t>
            </a:r>
          </a:p>
          <a:p>
            <a:pPr lvl="1" algn="just"/>
            <a:r>
              <a:rPr lang="en-US" sz="3600" dirty="0" smtClean="0"/>
              <a:t>Transmission Technology</a:t>
            </a:r>
          </a:p>
          <a:p>
            <a:pPr lvl="1" algn="just"/>
            <a:r>
              <a:rPr lang="en-US" sz="3600" dirty="0" smtClean="0"/>
              <a:t>Scale</a:t>
            </a:r>
          </a:p>
          <a:p>
            <a:pPr algn="just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7081-7272-470F-BCAA-36563EDCC3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4624</Words>
  <Application>Microsoft Office PowerPoint</Application>
  <PresentationFormat>On-screen Show (4:3)</PresentationFormat>
  <Paragraphs>455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Computer Communication Network</vt:lpstr>
      <vt:lpstr>Computer Communication Network</vt:lpstr>
      <vt:lpstr>Objectives</vt:lpstr>
      <vt:lpstr>Outcome</vt:lpstr>
      <vt:lpstr>Introduction to Computer Networks </vt:lpstr>
      <vt:lpstr>Computer Networks</vt:lpstr>
      <vt:lpstr>Computer Networks</vt:lpstr>
      <vt:lpstr>Computer Networks</vt:lpstr>
      <vt:lpstr>Network Hardware</vt:lpstr>
      <vt:lpstr>Network Hardware</vt:lpstr>
      <vt:lpstr>Network Hardware</vt:lpstr>
      <vt:lpstr>Network Hardware</vt:lpstr>
      <vt:lpstr>Network Hardware</vt:lpstr>
      <vt:lpstr>Network Hardware</vt:lpstr>
      <vt:lpstr>Network Hardware</vt:lpstr>
      <vt:lpstr>Network Topologies</vt:lpstr>
      <vt:lpstr>Network Topologies</vt:lpstr>
      <vt:lpstr>Personal Area Networks (PAN)</vt:lpstr>
      <vt:lpstr>Local Area Networks (LAN)</vt:lpstr>
      <vt:lpstr>Local Area Networks (LAN)</vt:lpstr>
      <vt:lpstr>Metropolitan Area Networks (MAN)</vt:lpstr>
      <vt:lpstr>Metropolitan Area Networks (MAN)</vt:lpstr>
      <vt:lpstr>Wide Area Networks (WAN)</vt:lpstr>
      <vt:lpstr>Wide Area Networks (WAN)</vt:lpstr>
      <vt:lpstr>Internetworks</vt:lpstr>
      <vt:lpstr>Network Software</vt:lpstr>
      <vt:lpstr>Network Software</vt:lpstr>
      <vt:lpstr>Protocols and Standards</vt:lpstr>
      <vt:lpstr>Protocols and Standards</vt:lpstr>
      <vt:lpstr>Design Issues for Layers</vt:lpstr>
      <vt:lpstr>Design Issues for Layers</vt:lpstr>
      <vt:lpstr>Design Issues for Layers</vt:lpstr>
      <vt:lpstr>Interfaces and Services</vt:lpstr>
      <vt:lpstr>Service Primitives</vt:lpstr>
      <vt:lpstr>Service Primitives</vt:lpstr>
      <vt:lpstr>THE NEED FOR STANDARDS</vt:lpstr>
      <vt:lpstr>The OSI Reference  Model </vt:lpstr>
      <vt:lpstr>The OSI Reference Model </vt:lpstr>
      <vt:lpstr>OSI Group</vt:lpstr>
      <vt:lpstr>The OSI Reference Model </vt:lpstr>
      <vt:lpstr>The Physical Layer</vt:lpstr>
      <vt:lpstr>The Data Link Layer</vt:lpstr>
      <vt:lpstr>The Network Layer</vt:lpstr>
      <vt:lpstr>The Transport Layer</vt:lpstr>
      <vt:lpstr>The Session Layer</vt:lpstr>
      <vt:lpstr>The Presentation Layer</vt:lpstr>
      <vt:lpstr>The Application Layer</vt:lpstr>
      <vt:lpstr>The TCP/IP Reference Model</vt:lpstr>
      <vt:lpstr>The TCP/IP Reference Model</vt:lpstr>
      <vt:lpstr>Network Interface Layer (Link)</vt:lpstr>
      <vt:lpstr>Internet Layer</vt:lpstr>
      <vt:lpstr>Internet Layer</vt:lpstr>
      <vt:lpstr>Transport Layer</vt:lpstr>
      <vt:lpstr>Application Layer</vt:lpstr>
      <vt:lpstr>Comparison of OSI &amp; TCP/IP Models</vt:lpstr>
      <vt:lpstr>Comparison of OSI &amp; TCP/IP Models</vt:lpstr>
      <vt:lpstr>X.25 Network</vt:lpstr>
      <vt:lpstr>X.25 Network</vt:lpstr>
      <vt:lpstr>X.25 Network</vt:lpstr>
      <vt:lpstr>X.25 Network</vt:lpstr>
      <vt:lpstr>X.25 Network</vt:lpstr>
      <vt:lpstr>X.25 Network - Protocol Suite </vt:lpstr>
      <vt:lpstr>Asynchronous Transfer Mode (ATM)</vt:lpstr>
      <vt:lpstr>ATM Protocol Architecture</vt:lpstr>
      <vt:lpstr>ATM Protocol Architecture</vt:lpstr>
      <vt:lpstr>ATM Protocol Architecture</vt:lpstr>
      <vt:lpstr>ATM Protocol Architecture</vt:lpstr>
      <vt:lpstr>ATM Network Interfaces </vt:lpstr>
      <vt:lpstr>ATM Cell Format </vt:lpstr>
      <vt:lpstr>Frame Relay</vt:lpstr>
      <vt:lpstr>Frame Relay</vt:lpstr>
      <vt:lpstr>Frame Relay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Communication Network</dc:title>
  <dc:creator>Admin</dc:creator>
  <cp:lastModifiedBy>Admin</cp:lastModifiedBy>
  <cp:revision>1</cp:revision>
  <dcterms:created xsi:type="dcterms:W3CDTF">2018-07-17T10:21:07Z</dcterms:created>
  <dcterms:modified xsi:type="dcterms:W3CDTF">2018-07-17T10:22:51Z</dcterms:modified>
</cp:coreProperties>
</file>